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6" r:id="rId3"/>
    <p:sldId id="327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46281-CE70-4C6D-BE6B-1BAE4642A8B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D9226-C9C8-49D4-BC95-F67B3BB870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0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873">
              <a:defRPr/>
            </a:pPr>
            <a:r>
              <a:rPr lang="nl-NL" dirty="0"/>
              <a:t>Een </a:t>
            </a:r>
            <a:r>
              <a:rPr lang="nl-NL" b="1" dirty="0"/>
              <a:t>grondwatergebruikssysteem</a:t>
            </a:r>
            <a:r>
              <a:rPr lang="nl-NL" dirty="0"/>
              <a:t> is een </a:t>
            </a:r>
            <a:r>
              <a:rPr lang="nl-NL" u="sng" dirty="0"/>
              <a:t>systeem</a:t>
            </a:r>
            <a:r>
              <a:rPr lang="nl-NL" dirty="0"/>
              <a:t> voor direct of indirect gebruik van het grondwater. </a:t>
            </a:r>
          </a:p>
          <a:p>
            <a:endParaRPr lang="nl-NL" dirty="0"/>
          </a:p>
          <a:p>
            <a:r>
              <a:rPr lang="nl-NL" dirty="0"/>
              <a:t>Een </a:t>
            </a:r>
            <a:r>
              <a:rPr lang="nl-NL" b="1" dirty="0"/>
              <a:t>grondwaterproductiesysteem</a:t>
            </a:r>
            <a:r>
              <a:rPr lang="nl-NL" dirty="0"/>
              <a:t> </a:t>
            </a:r>
          </a:p>
          <a:p>
            <a:r>
              <a:rPr lang="nl-NL" dirty="0"/>
              <a:t>omvat de </a:t>
            </a:r>
            <a:r>
              <a:rPr lang="nl-NL" u="sng" dirty="0"/>
              <a:t>productiecijfers</a:t>
            </a:r>
            <a:r>
              <a:rPr lang="nl-NL" dirty="0"/>
              <a:t> van een </a:t>
            </a:r>
            <a:r>
              <a:rPr lang="nl-NL" dirty="0" err="1"/>
              <a:t>grondwatergebruiksysteem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is een systeem?</a:t>
            </a:r>
          </a:p>
          <a:p>
            <a:r>
              <a:rPr lang="nl-NL" dirty="0"/>
              <a:t>Is dat de vergunning én de constructie? Of alleen een systeem </a:t>
            </a:r>
            <a:r>
              <a:rPr lang="nl-NL" dirty="0" err="1"/>
              <a:t>alszijde</a:t>
            </a:r>
            <a:r>
              <a:rPr lang="nl-NL" dirty="0"/>
              <a:t> een constructie?</a:t>
            </a:r>
          </a:p>
          <a:p>
            <a:r>
              <a:rPr lang="nl-NL" dirty="0"/>
              <a:t>Pleit dit niet voor een apart registratieobject voor vergunning?  </a:t>
            </a:r>
          </a:p>
          <a:p>
            <a:r>
              <a:rPr lang="nl-NL" dirty="0"/>
              <a:t>Zo wordt dit wel bij het domein mijnbouw beschouwd.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E3007-2DB7-4659-BB0C-AABA141A9E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49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873">
              <a:defRPr/>
            </a:pPr>
            <a:r>
              <a:rPr lang="nl-NL" dirty="0"/>
              <a:t>Een </a:t>
            </a:r>
            <a:r>
              <a:rPr lang="nl-NL" b="1" dirty="0"/>
              <a:t>grondwatergebruikssysteem</a:t>
            </a:r>
            <a:r>
              <a:rPr lang="nl-NL" dirty="0"/>
              <a:t> is een </a:t>
            </a:r>
            <a:r>
              <a:rPr lang="nl-NL" u="sng" dirty="0"/>
              <a:t>systeem</a:t>
            </a:r>
            <a:r>
              <a:rPr lang="nl-NL" dirty="0"/>
              <a:t> voor direct of indirect gebruik van het grondwater. </a:t>
            </a:r>
          </a:p>
          <a:p>
            <a:endParaRPr lang="nl-NL" dirty="0"/>
          </a:p>
          <a:p>
            <a:r>
              <a:rPr lang="nl-NL" dirty="0"/>
              <a:t>Een </a:t>
            </a:r>
            <a:r>
              <a:rPr lang="nl-NL" b="1" dirty="0"/>
              <a:t>grondwaterproductiesysteem</a:t>
            </a:r>
            <a:r>
              <a:rPr lang="nl-NL" dirty="0"/>
              <a:t> </a:t>
            </a:r>
          </a:p>
          <a:p>
            <a:r>
              <a:rPr lang="nl-NL" dirty="0"/>
              <a:t>omvat de </a:t>
            </a:r>
            <a:r>
              <a:rPr lang="nl-NL" u="sng" dirty="0"/>
              <a:t>productiecijfers</a:t>
            </a:r>
            <a:r>
              <a:rPr lang="nl-NL" dirty="0"/>
              <a:t> van een </a:t>
            </a:r>
            <a:r>
              <a:rPr lang="nl-NL" dirty="0" err="1"/>
              <a:t>grondwatergebruiksysteem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is een systeem?</a:t>
            </a:r>
          </a:p>
          <a:p>
            <a:r>
              <a:rPr lang="nl-NL" dirty="0"/>
              <a:t>Is dat de vergunning én de constructie? Of alleen een systeem </a:t>
            </a:r>
            <a:r>
              <a:rPr lang="nl-NL" dirty="0" err="1"/>
              <a:t>alszijde</a:t>
            </a:r>
            <a:r>
              <a:rPr lang="nl-NL" dirty="0"/>
              <a:t> een constructie?</a:t>
            </a:r>
          </a:p>
          <a:p>
            <a:r>
              <a:rPr lang="nl-NL" dirty="0"/>
              <a:t>Pleit dit niet voor een apart registratieobject voor vergunning?  </a:t>
            </a:r>
          </a:p>
          <a:p>
            <a:r>
              <a:rPr lang="nl-NL" dirty="0"/>
              <a:t>Zo wordt dit wel bij het domein mijnbouw beschouwd.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E3007-2DB7-4659-BB0C-AABA141A9E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77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815E-3DFB-4D46-938F-0C855A74C40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20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D9226-C9C8-49D4-BC95-F67B3BB870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4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70C1-C6FF-4BAD-826F-8EC23BC6F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A3F28-3183-43CE-A89B-195F96B85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CCEC3-BB88-4DF3-AC95-5C4DA49A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6370-0F00-4A84-B451-870F83C9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EE3DC-475E-4050-8493-451FDA4C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9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69FC-07B2-4CF2-98E5-7CDD3CF5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29F19-8668-4DD9-A5CA-34E9AD844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F33EF-0298-4323-8A72-8F7C2A9E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F8DC-11FA-4EE8-A935-1E7A271F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D167-6A96-45C1-A435-1CA64A0A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BED01-1438-4FE4-87DB-2AA9F27B3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E73E6-67BA-4F29-9064-6CD5D9625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C2A48-3BDE-4834-8DCC-1F876AAB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18FDF-D05F-4A2D-A932-8409BFFF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04525-E64F-4646-8429-D3872816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E33D-D351-4D9B-94AB-C3A8505A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2EB9-7D03-4171-AEB8-44D0BD92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DBDB5-4699-4D00-9FCC-A1C8E524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70E5-25E6-4EDB-AD66-FE33CDA9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28D93-4602-4FC2-9238-22206A4B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A479-D7CA-483B-A187-3EDD9B88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855C8-A023-4579-9B71-10E9501DD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CDC9A-2BFC-4CDD-B2E7-6BEF58B8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771B9-142F-4107-8A86-6E69FED6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D546-9204-4573-A387-3FB11736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0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8CB2-9155-49B1-A4B9-56F10A4B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E35A-EDBD-42A6-A954-42B201634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8919C-0798-466F-A33A-45010344E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DD015-809F-4E77-A235-DA973084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6FACD-72A1-4627-A675-55AC96A0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B7BE2-9554-42E4-8815-F26F5B06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BED8-C86E-4204-BB2F-D47AFBF1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C626-220E-4529-8699-238E2EBB0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84BEA-AF44-4386-A1A9-82CCDEBFB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02030-2B79-4EBD-91EE-A18120970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59434-A140-4528-9BF8-CBB0BC883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EECF7-2D32-4275-BB10-8DBFCA89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4A024-562F-4514-8BCB-7C6B3544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A3DE7-4665-4D96-B602-EB8E99FC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8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C155-974B-4B04-882A-4242B88D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82EF3-5AB3-47F2-AEB1-3421E4E8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1BA86-0ECA-499B-A4DF-F053D02E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06420-C160-4BF1-B0F2-02C3C8E6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8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A9E67-3F76-457A-84AD-66300ECA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D2365-F34D-4B44-BD33-86E24183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C9D52-51EB-40B0-BD5F-ECACE0A8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3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6847-922D-4889-82D0-F80E9429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2AFC0-34A3-4BF1-9382-DE023E55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814E-4860-4A3D-99F4-A43131CB2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25D36-5877-464C-9364-D24B971C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4C88-8E5A-40D7-866C-CAD550FB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1970A-DD08-41D7-955A-BD4CB1FB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6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C4E5-6914-4BE3-BB8F-B1771592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8A7EE-2C67-4869-A6C8-F8BCA826C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AFE11-B11C-469D-8DA1-87A823035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4DD94-545F-4817-9BD9-B8071510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56060-1CA0-4D1B-A512-5066903D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9B064-2ED2-4A77-A0D9-4AE5C121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9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780A8-D369-4F21-A130-E955DA9E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4AB3-383B-46BB-A04E-8680B098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6FF50-5443-43B9-B69C-307ED0B76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A95C1-C29A-4BFA-9102-FA812389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AF7E-6180-47DB-A54A-CC4A3E7A8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6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ABC2B7-E462-4671-B552-7E74D1C5189D}"/>
              </a:ext>
            </a:extLst>
          </p:cNvPr>
          <p:cNvSpPr txBox="1"/>
          <p:nvPr/>
        </p:nvSpPr>
        <p:spPr>
          <a:xfrm>
            <a:off x="872098" y="881057"/>
            <a:ext cx="10261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/>
              <a:t>Vraagstelling</a:t>
            </a:r>
            <a:r>
              <a:rPr lang="en-GB"/>
              <a:t>: is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reden</a:t>
            </a:r>
            <a:r>
              <a:rPr lang="en-GB"/>
              <a:t> om </a:t>
            </a:r>
            <a:r>
              <a:rPr lang="en-GB" err="1"/>
              <a:t>naast</a:t>
            </a:r>
            <a:r>
              <a:rPr lang="en-GB"/>
              <a:t> RO </a:t>
            </a:r>
            <a:r>
              <a:rPr lang="en-GB" err="1"/>
              <a:t>Grondwatergebruiksysteem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RO </a:t>
            </a:r>
            <a:r>
              <a:rPr lang="en-GB" err="1"/>
              <a:t>Grondwaterproductiesysteem</a:t>
            </a:r>
            <a:endParaRPr lang="en-GB"/>
          </a:p>
          <a:p>
            <a:r>
              <a:rPr lang="en-GB"/>
              <a:t> 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afzonderlijk</a:t>
            </a:r>
            <a:r>
              <a:rPr lang="en-GB"/>
              <a:t> RO “</a:t>
            </a:r>
            <a:r>
              <a:rPr lang="en-GB" err="1"/>
              <a:t>waterwetvergunning</a:t>
            </a:r>
            <a:r>
              <a:rPr lang="en-GB"/>
              <a:t>”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hebben</a:t>
            </a:r>
            <a:r>
              <a:rPr lang="en-GB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417BE-6BB2-4F0E-AC1D-ABD6EFC1F53B}"/>
              </a:ext>
            </a:extLst>
          </p:cNvPr>
          <p:cNvSpPr txBox="1"/>
          <p:nvPr/>
        </p:nvSpPr>
        <p:spPr>
          <a:xfrm>
            <a:off x="2661273" y="3045045"/>
            <a:ext cx="4979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/>
              <a:t>Wat is de rationale van </a:t>
            </a:r>
            <a:r>
              <a:rPr lang="en-GB" err="1"/>
              <a:t>afbakening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RO ?</a:t>
            </a:r>
          </a:p>
          <a:p>
            <a:pPr marL="285750" indent="-285750">
              <a:buFontTx/>
              <a:buChar char="-"/>
            </a:pPr>
            <a:r>
              <a:rPr lang="en-GB"/>
              <a:t>Wat </a:t>
            </a:r>
            <a:r>
              <a:rPr lang="en-GB" err="1"/>
              <a:t>staat</a:t>
            </a:r>
            <a:r>
              <a:rPr lang="en-GB"/>
              <a:t> </a:t>
            </a:r>
            <a:r>
              <a:rPr lang="en-GB" err="1"/>
              <a:t>er</a:t>
            </a:r>
            <a:r>
              <a:rPr lang="en-GB"/>
              <a:t> in de wet? </a:t>
            </a:r>
          </a:p>
          <a:p>
            <a:pPr marL="285750" indent="-285750">
              <a:buFontTx/>
              <a:buChar char="-"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1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C80E-37C4-450A-9801-4D5A35E3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77"/>
            <a:ext cx="10515600" cy="1325563"/>
          </a:xfrm>
        </p:spPr>
        <p:txBody>
          <a:bodyPr/>
          <a:lstStyle/>
          <a:p>
            <a:r>
              <a:rPr lang="nl-NL"/>
              <a:t>Entiteiten Vergunningsgegevens  concept 2013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DD3E-E684-405E-8D95-84AC4E22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C5FE2-0186-4A20-A623-AD33EC18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480451"/>
            <a:ext cx="5589511" cy="53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0115-F3DB-4B90-A121-86CEB92D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AEDE3-74EF-4F28-BF93-C4937D037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04" y="1194619"/>
            <a:ext cx="99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960D-FC60-426C-8F1D-4B782373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26" y="-21301"/>
            <a:ext cx="10515600" cy="1325563"/>
          </a:xfrm>
        </p:spPr>
        <p:txBody>
          <a:bodyPr/>
          <a:lstStyle/>
          <a:p>
            <a:r>
              <a:rPr lang="en-GB"/>
              <a:t>Versimpelde vorm van samenhang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E9BBF5-36A1-476C-A80D-EA2BA79A3B24}"/>
              </a:ext>
            </a:extLst>
          </p:cNvPr>
          <p:cNvSpPr/>
          <p:nvPr/>
        </p:nvSpPr>
        <p:spPr>
          <a:xfrm>
            <a:off x="8546594" y="5008921"/>
            <a:ext cx="2505456" cy="932688"/>
          </a:xfrm>
          <a:prstGeom prst="rect">
            <a:avLst/>
          </a:prstGeom>
          <a:solidFill>
            <a:srgbClr val="F8F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</a:rPr>
              <a:t>RO</a:t>
            </a:r>
          </a:p>
          <a:p>
            <a:pPr algn="ctr"/>
            <a:r>
              <a:rPr lang="nl-NL" sz="1400" b="1" err="1">
                <a:solidFill>
                  <a:schemeClr val="tx1"/>
                </a:solidFill>
              </a:rPr>
              <a:t>Grondwatergebruiksysteem</a:t>
            </a:r>
            <a:endParaRPr lang="nl-NL" sz="1400" b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8B5D3-881F-4B8C-8CB2-6515E717FCAB}"/>
              </a:ext>
            </a:extLst>
          </p:cNvPr>
          <p:cNvSpPr/>
          <p:nvPr/>
        </p:nvSpPr>
        <p:spPr>
          <a:xfrm>
            <a:off x="3444240" y="5008921"/>
            <a:ext cx="2505456" cy="932688"/>
          </a:xfrm>
          <a:prstGeom prst="rect">
            <a:avLst/>
          </a:prstGeom>
          <a:solidFill>
            <a:srgbClr val="F8F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</a:rPr>
              <a:t>RO</a:t>
            </a:r>
          </a:p>
          <a:p>
            <a:pPr algn="ctr"/>
            <a:r>
              <a:rPr lang="en-GB" sz="1400" b="1" noProof="1">
                <a:solidFill>
                  <a:schemeClr val="tx1"/>
                </a:solidFill>
              </a:rPr>
              <a:t>Grondwaterproductiedossier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A11AFE-380A-4CD1-BADB-90E483DD38E5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5949696" y="5475265"/>
            <a:ext cx="2596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39D4D3-826A-4F0E-9007-251DFA662FB9}"/>
              </a:ext>
            </a:extLst>
          </p:cNvPr>
          <p:cNvSpPr txBox="1"/>
          <p:nvPr/>
        </p:nvSpPr>
        <p:spPr>
          <a:xfrm>
            <a:off x="6881730" y="5213884"/>
            <a:ext cx="1427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Heeft</a:t>
            </a:r>
            <a:r>
              <a:rPr lang="en-GB" sz="1200"/>
              <a:t> </a:t>
            </a:r>
            <a:r>
              <a:rPr lang="en-GB" sz="1200" err="1"/>
              <a:t>betrekking</a:t>
            </a:r>
            <a:r>
              <a:rPr lang="en-GB" sz="1200"/>
              <a:t> op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57DC1-1B06-485E-90EA-8773E9A5B173}"/>
              </a:ext>
            </a:extLst>
          </p:cNvPr>
          <p:cNvSpPr/>
          <p:nvPr/>
        </p:nvSpPr>
        <p:spPr>
          <a:xfrm>
            <a:off x="6300216" y="2981234"/>
            <a:ext cx="2154935" cy="794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err="1">
                <a:solidFill>
                  <a:schemeClr val="tx1"/>
                </a:solidFill>
              </a:rPr>
              <a:t>Bevoegd</a:t>
            </a:r>
            <a:r>
              <a:rPr lang="en-GB" sz="1400">
                <a:solidFill>
                  <a:schemeClr val="tx1"/>
                </a:solidFill>
              </a:rPr>
              <a:t> </a:t>
            </a:r>
            <a:r>
              <a:rPr lang="en-GB" sz="1400" err="1">
                <a:solidFill>
                  <a:schemeClr val="tx1"/>
                </a:solidFill>
              </a:rPr>
              <a:t>gezag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2C89F-0457-4C9A-99B9-D3D55C878BFB}"/>
              </a:ext>
            </a:extLst>
          </p:cNvPr>
          <p:cNvSpPr/>
          <p:nvPr/>
        </p:nvSpPr>
        <p:spPr>
          <a:xfrm>
            <a:off x="2414016" y="2048546"/>
            <a:ext cx="2097024" cy="840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err="1">
                <a:solidFill>
                  <a:schemeClr val="tx1"/>
                </a:solidFill>
              </a:rPr>
              <a:t>Beschikking</a:t>
            </a:r>
            <a:r>
              <a:rPr lang="en-GB" sz="1400">
                <a:solidFill>
                  <a:schemeClr val="tx1"/>
                </a:solidFill>
              </a:rPr>
              <a:t> (‘</a:t>
            </a:r>
            <a:r>
              <a:rPr lang="en-GB" sz="1400" err="1">
                <a:solidFill>
                  <a:schemeClr val="tx1"/>
                </a:solidFill>
              </a:rPr>
              <a:t>besluit</a:t>
            </a:r>
            <a:r>
              <a:rPr lang="en-GB" sz="1400">
                <a:solidFill>
                  <a:schemeClr val="tx1"/>
                </a:solidFill>
              </a:rPr>
              <a:t>’)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292A584-9D44-4789-90FD-7439CD87EC0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02196" y="3866685"/>
            <a:ext cx="1217885" cy="10665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862DFDA-FA45-47DB-B1CA-7DB19D01565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02810" y="3883135"/>
            <a:ext cx="1217883" cy="10336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EC3FDCC-AB2A-46B7-A3EE-1532790EA580}"/>
              </a:ext>
            </a:extLst>
          </p:cNvPr>
          <p:cNvSpPr txBox="1"/>
          <p:nvPr/>
        </p:nvSpPr>
        <p:spPr>
          <a:xfrm>
            <a:off x="7951816" y="4118225"/>
            <a:ext cx="1189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Vastgelegd</a:t>
            </a:r>
            <a:r>
              <a:rPr lang="en-GB" sz="1200"/>
              <a:t> door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1FFFE3-A19F-4B70-B966-B61084A27888}"/>
              </a:ext>
            </a:extLst>
          </p:cNvPr>
          <p:cNvSpPr txBox="1"/>
          <p:nvPr/>
        </p:nvSpPr>
        <p:spPr>
          <a:xfrm>
            <a:off x="5492248" y="4122982"/>
            <a:ext cx="1189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Vastgelegd</a:t>
            </a:r>
            <a:r>
              <a:rPr lang="en-GB" sz="1200"/>
              <a:t> door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60D0026F-685B-4817-84B4-D0CF39DC22E6}"/>
              </a:ext>
            </a:extLst>
          </p:cNvPr>
          <p:cNvCxnSpPr>
            <a:cxnSpLocks/>
          </p:cNvCxnSpPr>
          <p:nvPr/>
        </p:nvCxnSpPr>
        <p:spPr>
          <a:xfrm rot="10800000">
            <a:off x="4511040" y="2170002"/>
            <a:ext cx="5931408" cy="2838919"/>
          </a:xfrm>
          <a:prstGeom prst="bentConnector3">
            <a:avLst>
              <a:gd name="adj1" fmla="val 48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62178E-2C4F-45A9-A7EE-5C654D3A9A5E}"/>
              </a:ext>
            </a:extLst>
          </p:cNvPr>
          <p:cNvSpPr txBox="1"/>
          <p:nvPr/>
        </p:nvSpPr>
        <p:spPr>
          <a:xfrm>
            <a:off x="8923455" y="1943651"/>
            <a:ext cx="854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Vergund</a:t>
            </a:r>
            <a:r>
              <a:rPr lang="en-GB" sz="1200"/>
              <a:t> in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6CA89C-AFE8-4C44-9C18-3E98A8EAE847}"/>
              </a:ext>
            </a:extLst>
          </p:cNvPr>
          <p:cNvSpPr/>
          <p:nvPr/>
        </p:nvSpPr>
        <p:spPr>
          <a:xfrm>
            <a:off x="1572768" y="1770606"/>
            <a:ext cx="3174557" cy="24438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2FDC8C-406B-4A8A-96A5-A4CD6C922E40}"/>
              </a:ext>
            </a:extLst>
          </p:cNvPr>
          <p:cNvSpPr txBox="1"/>
          <p:nvPr/>
        </p:nvSpPr>
        <p:spPr>
          <a:xfrm>
            <a:off x="1557803" y="1740299"/>
            <a:ext cx="113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err="1"/>
              <a:t>Vergunning</a:t>
            </a:r>
            <a:endParaRPr lang="en-GB" sz="1600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12057EE-7DBD-4924-B031-552D1DCE1808}"/>
              </a:ext>
            </a:extLst>
          </p:cNvPr>
          <p:cNvCxnSpPr>
            <a:cxnSpLocks/>
            <a:stCxn id="13" idx="3"/>
            <a:endCxn id="12" idx="0"/>
          </p:cNvCxnSpPr>
          <p:nvPr/>
        </p:nvCxnSpPr>
        <p:spPr>
          <a:xfrm>
            <a:off x="4511040" y="2468602"/>
            <a:ext cx="2866644" cy="5126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4BDF4B1-1273-49AF-8346-21EFA2DFAF14}"/>
              </a:ext>
            </a:extLst>
          </p:cNvPr>
          <p:cNvSpPr txBox="1"/>
          <p:nvPr/>
        </p:nvSpPr>
        <p:spPr>
          <a:xfrm>
            <a:off x="6060622" y="2241935"/>
            <a:ext cx="116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Afgegeven</a:t>
            </a:r>
            <a:r>
              <a:rPr lang="en-GB" sz="1200"/>
              <a:t> door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4549217A-DB89-4EC4-BFB2-3CBF20F82CDD}"/>
              </a:ext>
            </a:extLst>
          </p:cNvPr>
          <p:cNvCxnSpPr/>
          <p:nvPr/>
        </p:nvCxnSpPr>
        <p:spPr>
          <a:xfrm rot="16200000" flipV="1">
            <a:off x="3356989" y="3309278"/>
            <a:ext cx="2027687" cy="1371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488C9DA-4CFC-4070-BD37-0F7C6A7593E8}"/>
              </a:ext>
            </a:extLst>
          </p:cNvPr>
          <p:cNvSpPr txBox="1"/>
          <p:nvPr/>
        </p:nvSpPr>
        <p:spPr>
          <a:xfrm>
            <a:off x="3781642" y="3737320"/>
            <a:ext cx="764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Vereist</a:t>
            </a:r>
            <a:r>
              <a:rPr lang="en-GB" sz="1200"/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51170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1855-AF3B-4314-88AE-A2547CBE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Observaties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vragen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1E8D-69B4-4962-BD3A-CC3327475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4707196"/>
          </a:xfrm>
        </p:spPr>
        <p:txBody>
          <a:bodyPr>
            <a:normAutofit fontScale="40000" lnSpcReduction="20000"/>
          </a:bodyPr>
          <a:lstStyle/>
          <a:p>
            <a:endParaRPr lang="en-GB"/>
          </a:p>
          <a:p>
            <a:r>
              <a:rPr lang="en-GB" err="1"/>
              <a:t>Locatie</a:t>
            </a:r>
            <a:r>
              <a:rPr lang="en-GB"/>
              <a:t> </a:t>
            </a:r>
            <a:r>
              <a:rPr lang="en-GB" err="1"/>
              <a:t>gegevens</a:t>
            </a:r>
            <a:r>
              <a:rPr lang="en-GB"/>
              <a:t> van </a:t>
            </a:r>
            <a:r>
              <a:rPr lang="en-GB" err="1"/>
              <a:t>gebruiksrecht</a:t>
            </a:r>
            <a:r>
              <a:rPr lang="en-GB"/>
              <a:t>  = </a:t>
            </a:r>
            <a:r>
              <a:rPr lang="en-GB" err="1"/>
              <a:t>locatie</a:t>
            </a:r>
            <a:r>
              <a:rPr lang="en-GB"/>
              <a:t> van </a:t>
            </a:r>
            <a:r>
              <a:rPr lang="en-GB" err="1"/>
              <a:t>systeem</a:t>
            </a:r>
            <a:r>
              <a:rPr lang="en-GB"/>
              <a:t>/</a:t>
            </a:r>
            <a:r>
              <a:rPr lang="en-GB" err="1"/>
              <a:t>constructie</a:t>
            </a:r>
            <a:endParaRPr lang="en-GB"/>
          </a:p>
          <a:p>
            <a:pPr lvl="1"/>
            <a:r>
              <a:rPr lang="en-GB" err="1"/>
              <a:t>Er</a:t>
            </a:r>
            <a:r>
              <a:rPr lang="en-GB"/>
              <a:t> is </a:t>
            </a:r>
            <a:r>
              <a:rPr lang="en-GB" err="1"/>
              <a:t>geen</a:t>
            </a:r>
            <a:r>
              <a:rPr lang="en-GB"/>
              <a:t> </a:t>
            </a:r>
            <a:r>
              <a:rPr lang="en-GB" err="1"/>
              <a:t>sprake</a:t>
            </a:r>
            <a:r>
              <a:rPr lang="en-GB"/>
              <a:t> van </a:t>
            </a:r>
            <a:r>
              <a:rPr lang="en-GB" err="1"/>
              <a:t>ruimtelijke</a:t>
            </a:r>
            <a:r>
              <a:rPr lang="en-GB"/>
              <a:t> </a:t>
            </a:r>
            <a:r>
              <a:rPr lang="en-GB" err="1"/>
              <a:t>begrenzing</a:t>
            </a:r>
            <a:r>
              <a:rPr lang="en-GB"/>
              <a:t>/ </a:t>
            </a:r>
            <a:r>
              <a:rPr lang="en-GB" err="1"/>
              <a:t>ruimtelijk</a:t>
            </a:r>
            <a:r>
              <a:rPr lang="en-GB"/>
              <a:t> volume van </a:t>
            </a:r>
            <a:r>
              <a:rPr lang="en-GB" err="1"/>
              <a:t>gebruiksrecht</a:t>
            </a:r>
            <a:endParaRPr lang="en-GB"/>
          </a:p>
          <a:p>
            <a:pPr lvl="1"/>
            <a:endParaRPr lang="en-GB"/>
          </a:p>
          <a:p>
            <a:endParaRPr lang="en-GB"/>
          </a:p>
          <a:p>
            <a:r>
              <a:rPr lang="en-GB" err="1"/>
              <a:t>Behoefte</a:t>
            </a:r>
            <a:r>
              <a:rPr lang="en-GB"/>
              <a:t> om </a:t>
            </a:r>
            <a:r>
              <a:rPr lang="en-GB" b="1" err="1"/>
              <a:t>ontwerp</a:t>
            </a:r>
            <a:r>
              <a:rPr lang="en-GB" err="1"/>
              <a:t>gegevens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registreren</a:t>
            </a:r>
            <a:endParaRPr lang="en-GB"/>
          </a:p>
          <a:p>
            <a:pPr lvl="1"/>
            <a:r>
              <a:rPr lang="en-GB" err="1"/>
              <a:t>Locatie</a:t>
            </a:r>
            <a:r>
              <a:rPr lang="en-GB"/>
              <a:t>, </a:t>
            </a:r>
            <a:r>
              <a:rPr lang="en-GB" err="1"/>
              <a:t>diepte</a:t>
            </a:r>
            <a:r>
              <a:rPr lang="en-GB"/>
              <a:t>, </a:t>
            </a:r>
            <a:r>
              <a:rPr lang="en-GB" err="1"/>
              <a:t>hoeveelheden</a:t>
            </a:r>
            <a:r>
              <a:rPr lang="en-GB"/>
              <a:t> etc </a:t>
            </a:r>
          </a:p>
          <a:p>
            <a:pPr lvl="1"/>
            <a:endParaRPr lang="en-GB"/>
          </a:p>
          <a:p>
            <a:endParaRPr lang="en-GB"/>
          </a:p>
          <a:p>
            <a:r>
              <a:rPr lang="en-GB" err="1"/>
              <a:t>Alleen</a:t>
            </a:r>
            <a:r>
              <a:rPr lang="en-GB"/>
              <a:t> </a:t>
            </a:r>
            <a:r>
              <a:rPr lang="en-GB" err="1"/>
              <a:t>verleende</a:t>
            </a:r>
            <a:r>
              <a:rPr lang="en-GB"/>
              <a:t> </a:t>
            </a:r>
            <a:r>
              <a:rPr lang="en-GB" err="1"/>
              <a:t>vergunning</a:t>
            </a:r>
            <a:r>
              <a:rPr lang="en-GB"/>
              <a:t> of </a:t>
            </a:r>
            <a:r>
              <a:rPr lang="en-GB" err="1"/>
              <a:t>ook</a:t>
            </a:r>
            <a:r>
              <a:rPr lang="en-GB"/>
              <a:t> </a:t>
            </a:r>
            <a:r>
              <a:rPr lang="en-GB" err="1"/>
              <a:t>aangevraagde</a:t>
            </a:r>
            <a:r>
              <a:rPr lang="en-GB"/>
              <a:t> </a:t>
            </a:r>
            <a:r>
              <a:rPr lang="en-GB" err="1"/>
              <a:t>vergunning</a:t>
            </a:r>
            <a:r>
              <a:rPr lang="en-GB"/>
              <a:t> ?</a:t>
            </a:r>
          </a:p>
          <a:p>
            <a:r>
              <a:rPr lang="en-GB" err="1"/>
              <a:t>Alleen</a:t>
            </a:r>
            <a:r>
              <a:rPr lang="en-GB"/>
              <a:t> </a:t>
            </a:r>
            <a:r>
              <a:rPr lang="en-GB" err="1"/>
              <a:t>gerealiseerde</a:t>
            </a:r>
            <a:r>
              <a:rPr lang="en-GB"/>
              <a:t> </a:t>
            </a:r>
            <a:r>
              <a:rPr lang="en-GB" err="1"/>
              <a:t>systemen</a:t>
            </a:r>
            <a:r>
              <a:rPr lang="en-GB"/>
              <a:t> of </a:t>
            </a:r>
            <a:r>
              <a:rPr lang="en-GB" err="1"/>
              <a:t>ook</a:t>
            </a:r>
            <a:r>
              <a:rPr lang="en-GB"/>
              <a:t> </a:t>
            </a:r>
            <a:r>
              <a:rPr lang="en-GB" err="1"/>
              <a:t>geplande</a:t>
            </a:r>
            <a:r>
              <a:rPr lang="en-GB"/>
              <a:t> </a:t>
            </a:r>
            <a:r>
              <a:rPr lang="en-GB" err="1"/>
              <a:t>systemen</a:t>
            </a:r>
            <a:endParaRPr lang="en-GB"/>
          </a:p>
          <a:p>
            <a:pPr lvl="1"/>
            <a:r>
              <a:rPr lang="en-GB" err="1"/>
              <a:t>Wanneer</a:t>
            </a:r>
            <a:r>
              <a:rPr lang="en-GB"/>
              <a:t> is </a:t>
            </a:r>
            <a:r>
              <a:rPr lang="en-GB" err="1"/>
              <a:t>een</a:t>
            </a:r>
            <a:r>
              <a:rPr lang="en-GB"/>
              <a:t> GUF </a:t>
            </a:r>
            <a:r>
              <a:rPr lang="en-GB" err="1"/>
              <a:t>brondocument</a:t>
            </a:r>
            <a:r>
              <a:rPr lang="en-GB"/>
              <a:t> </a:t>
            </a:r>
            <a:r>
              <a:rPr lang="en-GB" err="1"/>
              <a:t>compleet</a:t>
            </a:r>
            <a:r>
              <a:rPr lang="en-GB"/>
              <a:t>?</a:t>
            </a:r>
          </a:p>
          <a:p>
            <a:pPr lvl="1"/>
            <a:endParaRPr lang="en-GB"/>
          </a:p>
          <a:p>
            <a:r>
              <a:rPr lang="en-GB"/>
              <a:t>Worden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vergunningen</a:t>
            </a:r>
            <a:r>
              <a:rPr lang="en-GB"/>
              <a:t> </a:t>
            </a:r>
            <a:r>
              <a:rPr lang="en-GB" err="1"/>
              <a:t>verleend</a:t>
            </a:r>
            <a:r>
              <a:rPr lang="en-GB"/>
              <a:t> die </a:t>
            </a:r>
            <a:r>
              <a:rPr lang="en-GB" err="1"/>
              <a:t>niet</a:t>
            </a:r>
            <a:r>
              <a:rPr lang="en-GB"/>
              <a:t> </a:t>
            </a:r>
            <a:r>
              <a:rPr lang="en-GB" err="1"/>
              <a:t>leiden</a:t>
            </a:r>
            <a:r>
              <a:rPr lang="en-GB"/>
              <a:t> tot </a:t>
            </a:r>
            <a:r>
              <a:rPr lang="en-GB" err="1"/>
              <a:t>realisatie</a:t>
            </a:r>
            <a:r>
              <a:rPr lang="en-GB"/>
              <a:t>? </a:t>
            </a:r>
          </a:p>
          <a:p>
            <a:pPr lvl="1"/>
            <a:r>
              <a:rPr lang="en-GB" err="1"/>
              <a:t>Heeft</a:t>
            </a:r>
            <a:r>
              <a:rPr lang="en-GB"/>
              <a:t> </a:t>
            </a:r>
            <a:r>
              <a:rPr lang="en-GB" err="1"/>
              <a:t>registratie</a:t>
            </a:r>
            <a:r>
              <a:rPr lang="en-GB"/>
              <a:t> van die </a:t>
            </a:r>
            <a:r>
              <a:rPr lang="en-GB" err="1"/>
              <a:t>vergunnings</a:t>
            </a:r>
            <a:r>
              <a:rPr lang="en-GB"/>
              <a:t>/</a:t>
            </a:r>
            <a:r>
              <a:rPr lang="en-GB" err="1"/>
              <a:t>ontwerpgegevens</a:t>
            </a:r>
            <a:r>
              <a:rPr lang="en-GB"/>
              <a:t> </a:t>
            </a:r>
            <a:r>
              <a:rPr lang="en-GB" err="1"/>
              <a:t>meerwaarde</a:t>
            </a:r>
            <a:endParaRPr lang="en-GB"/>
          </a:p>
          <a:p>
            <a:endParaRPr lang="en-GB"/>
          </a:p>
          <a:p>
            <a:r>
              <a:rPr lang="en-GB" err="1"/>
              <a:t>Behoefte</a:t>
            </a:r>
            <a:r>
              <a:rPr lang="en-GB"/>
              <a:t>/ </a:t>
            </a:r>
            <a:r>
              <a:rPr lang="en-GB" err="1"/>
              <a:t>noodzaak</a:t>
            </a:r>
            <a:r>
              <a:rPr lang="en-GB"/>
              <a:t> om </a:t>
            </a:r>
            <a:r>
              <a:rPr lang="en-GB" err="1"/>
              <a:t>puttenveld</a:t>
            </a:r>
            <a:r>
              <a:rPr lang="en-GB"/>
              <a:t> van </a:t>
            </a:r>
            <a:r>
              <a:rPr lang="en-GB" err="1"/>
              <a:t>pompstattion</a:t>
            </a:r>
            <a:r>
              <a:rPr lang="en-GB"/>
              <a:t> x  ( </a:t>
            </a:r>
            <a:r>
              <a:rPr lang="en-GB" err="1"/>
              <a:t>samenhang</a:t>
            </a:r>
            <a:r>
              <a:rPr lang="en-GB"/>
              <a:t> )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registreren</a:t>
            </a:r>
            <a:r>
              <a:rPr lang="en-GB"/>
              <a:t>?  </a:t>
            </a:r>
          </a:p>
          <a:p>
            <a:r>
              <a:rPr lang="en-GB"/>
              <a:t>Wat is de </a:t>
            </a:r>
            <a:r>
              <a:rPr lang="en-GB" err="1"/>
              <a:t>eenheid</a:t>
            </a:r>
            <a:r>
              <a:rPr lang="en-GB"/>
              <a:t> van de </a:t>
            </a:r>
            <a:r>
              <a:rPr lang="en-GB" err="1"/>
              <a:t>vergunning</a:t>
            </a:r>
            <a:r>
              <a:rPr lang="en-GB"/>
              <a:t>? </a:t>
            </a:r>
          </a:p>
          <a:p>
            <a:pPr lvl="1"/>
            <a:r>
              <a:rPr lang="en-GB"/>
              <a:t> </a:t>
            </a:r>
            <a:r>
              <a:rPr lang="en-GB" err="1"/>
              <a:t>productiecijfers</a:t>
            </a:r>
            <a:r>
              <a:rPr lang="en-GB"/>
              <a:t> </a:t>
            </a:r>
            <a:r>
              <a:rPr lang="en-GB" err="1"/>
              <a:t>hangen</a:t>
            </a:r>
            <a:r>
              <a:rPr lang="en-GB"/>
              <a:t> </a:t>
            </a:r>
            <a:r>
              <a:rPr lang="en-GB" err="1"/>
              <a:t>aan</a:t>
            </a:r>
            <a:r>
              <a:rPr lang="en-GB"/>
              <a:t> de </a:t>
            </a:r>
            <a:r>
              <a:rPr lang="en-GB" err="1"/>
              <a:t>vergunning</a:t>
            </a:r>
            <a:endParaRPr lang="en-GB"/>
          </a:p>
          <a:p>
            <a:endParaRPr lang="en-GB"/>
          </a:p>
          <a:p>
            <a:pPr marL="0" indent="0">
              <a:buNone/>
            </a:pPr>
            <a:r>
              <a:rPr lang="en-GB"/>
              <a:t>BRO vs LGR vs Inpsire</a:t>
            </a:r>
          </a:p>
        </p:txBody>
      </p:sp>
    </p:spTree>
    <p:extLst>
      <p:ext uri="{BB962C8B-B14F-4D97-AF65-F5344CB8AC3E}">
        <p14:creationId xmlns:p14="http://schemas.microsoft.com/office/powerpoint/2010/main" val="36615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D2F78-584F-4513-BFE8-B5A2E2E9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objecten in domein grondwatergebruik</a:t>
            </a:r>
          </a:p>
        </p:txBody>
      </p:sp>
      <p:pic>
        <p:nvPicPr>
          <p:cNvPr id="7" name="Tijdelijke aanduiding voor inhoud 6" descr="Afbeelding met tekening, klok, computer&#10;&#10;Automatisch gegenereerde beschrijving">
            <a:extLst>
              <a:ext uri="{FF2B5EF4-FFF2-40B4-BE49-F238E27FC236}">
                <a16:creationId xmlns:a16="http://schemas.microsoft.com/office/drawing/2014/main" id="{16618820-1087-465A-8CF4-25F71096C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264970"/>
            <a:ext cx="11201400" cy="374569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168FE1-C466-4959-8C96-62A1136F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36E22C-E7E9-4B8B-BF3A-9D6D4E21C64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06146" y="6611938"/>
            <a:ext cx="4090556" cy="119062"/>
          </a:xfrm>
        </p:spPr>
        <p:txBody>
          <a:bodyPr/>
          <a:lstStyle/>
          <a:p>
            <a:r>
              <a:rPr lang="nl-NL" dirty="0"/>
              <a:t>Workshop Grondwatergebruikdomein 19-11-19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507C65-7089-4310-80FB-FCF4793913B2}"/>
              </a:ext>
            </a:extLst>
          </p:cNvPr>
          <p:cNvSpPr/>
          <p:nvPr/>
        </p:nvSpPr>
        <p:spPr bwMode="auto">
          <a:xfrm>
            <a:off x="4225636" y="1832894"/>
            <a:ext cx="3990109" cy="42769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665E96-2D99-49C3-818B-B411FCD85423}"/>
              </a:ext>
            </a:extLst>
          </p:cNvPr>
          <p:cNvSpPr txBox="1"/>
          <p:nvPr/>
        </p:nvSpPr>
        <p:spPr>
          <a:xfrm>
            <a:off x="4225637" y="2651864"/>
            <a:ext cx="413327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</a:t>
            </a:r>
            <a:r>
              <a:rPr lang="nl-NL" b="1" dirty="0"/>
              <a:t>grondwatergebruikssysteem</a:t>
            </a:r>
            <a:r>
              <a:rPr lang="nl-NL" dirty="0"/>
              <a:t> is een </a:t>
            </a:r>
            <a:r>
              <a:rPr lang="nl-NL" u="sng" dirty="0"/>
              <a:t>systeem</a:t>
            </a:r>
            <a:r>
              <a:rPr lang="nl-NL" dirty="0"/>
              <a:t> voor direct of indirect gebruik van het grondwater. 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97CF9B3-CAE2-45F8-9F9C-7DE3BF6C62A9}"/>
              </a:ext>
            </a:extLst>
          </p:cNvPr>
          <p:cNvSpPr txBox="1"/>
          <p:nvPr/>
        </p:nvSpPr>
        <p:spPr>
          <a:xfrm>
            <a:off x="622300" y="6006447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Grondwatergebruiks</a:t>
            </a:r>
            <a:r>
              <a:rPr lang="nl-NL" u="sng" dirty="0"/>
              <a:t>systeem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3382FF0-0909-4953-B4FE-0FA9E0D9FC08}"/>
              </a:ext>
            </a:extLst>
          </p:cNvPr>
          <p:cNvSpPr txBox="1"/>
          <p:nvPr/>
        </p:nvSpPr>
        <p:spPr>
          <a:xfrm>
            <a:off x="8358908" y="5967088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</a:t>
            </a:r>
            <a:r>
              <a:rPr lang="nl-NL" u="sng" dirty="0"/>
              <a:t>productie</a:t>
            </a:r>
            <a:r>
              <a:rPr lang="nl-NL" dirty="0"/>
              <a:t>systeem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12FBB21-8107-473B-88B1-EEC71A26CD4F}"/>
              </a:ext>
            </a:extLst>
          </p:cNvPr>
          <p:cNvSpPr txBox="1"/>
          <p:nvPr/>
        </p:nvSpPr>
        <p:spPr>
          <a:xfrm>
            <a:off x="4225636" y="4558145"/>
            <a:ext cx="42533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</a:t>
            </a:r>
            <a:r>
              <a:rPr lang="nl-NL" b="1" dirty="0"/>
              <a:t>grondwaterproductiesysteem</a:t>
            </a:r>
            <a:r>
              <a:rPr lang="nl-NL" dirty="0"/>
              <a:t> </a:t>
            </a:r>
          </a:p>
          <a:p>
            <a:r>
              <a:rPr lang="nl-NL" dirty="0"/>
              <a:t>omvat de </a:t>
            </a:r>
            <a:r>
              <a:rPr lang="nl-NL" u="sng" dirty="0"/>
              <a:t>productiecijfers</a:t>
            </a:r>
            <a:r>
              <a:rPr lang="nl-NL" dirty="0"/>
              <a:t> van een </a:t>
            </a:r>
            <a:r>
              <a:rPr lang="nl-NL" dirty="0" err="1"/>
              <a:t>grondwatergebruiksysteem</a:t>
            </a:r>
            <a:r>
              <a:rPr lang="nl-NL" dirty="0"/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27D39E-8A2C-4E4A-A7CF-29AA3ED9094A}"/>
              </a:ext>
            </a:extLst>
          </p:cNvPr>
          <p:cNvSpPr txBox="1"/>
          <p:nvPr/>
        </p:nvSpPr>
        <p:spPr>
          <a:xfrm>
            <a:off x="4382655" y="6006447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Grondwatergebruiks</a:t>
            </a:r>
            <a:r>
              <a:rPr lang="nl-NL" u="sng" dirty="0"/>
              <a:t>vergunning</a:t>
            </a:r>
          </a:p>
        </p:txBody>
      </p:sp>
    </p:spTree>
    <p:extLst>
      <p:ext uri="{BB962C8B-B14F-4D97-AF65-F5344CB8AC3E}">
        <p14:creationId xmlns:p14="http://schemas.microsoft.com/office/powerpoint/2010/main" val="11069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D2F78-584F-4513-BFE8-B5A2E2E9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objecten in domein grondwatergebruik</a:t>
            </a:r>
          </a:p>
        </p:txBody>
      </p:sp>
      <p:pic>
        <p:nvPicPr>
          <p:cNvPr id="7" name="Tijdelijke aanduiding voor inhoud 6" descr="Afbeelding met tekening, klok, computer&#10;&#10;Automatisch gegenereerde beschrijving">
            <a:extLst>
              <a:ext uri="{FF2B5EF4-FFF2-40B4-BE49-F238E27FC236}">
                <a16:creationId xmlns:a16="http://schemas.microsoft.com/office/drawing/2014/main" id="{16618820-1087-465A-8CF4-25F71096C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264970"/>
            <a:ext cx="11201400" cy="374569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168FE1-C466-4959-8C96-62A1136F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36E22C-E7E9-4B8B-BF3A-9D6D4E21C64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06146" y="6611938"/>
            <a:ext cx="4090556" cy="119062"/>
          </a:xfrm>
        </p:spPr>
        <p:txBody>
          <a:bodyPr/>
          <a:lstStyle/>
          <a:p>
            <a:r>
              <a:rPr lang="nl-NL" dirty="0"/>
              <a:t>Workshop Grondwatergebruikdomein 19-11-19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97CF9B3-CAE2-45F8-9F9C-7DE3BF6C62A9}"/>
              </a:ext>
            </a:extLst>
          </p:cNvPr>
          <p:cNvSpPr txBox="1"/>
          <p:nvPr/>
        </p:nvSpPr>
        <p:spPr>
          <a:xfrm>
            <a:off x="622300" y="6006447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Grondwatergebruiks</a:t>
            </a:r>
            <a:r>
              <a:rPr lang="nl-NL" u="sng" dirty="0"/>
              <a:t>systeem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3382FF0-0909-4953-B4FE-0FA9E0D9FC08}"/>
              </a:ext>
            </a:extLst>
          </p:cNvPr>
          <p:cNvSpPr txBox="1"/>
          <p:nvPr/>
        </p:nvSpPr>
        <p:spPr>
          <a:xfrm>
            <a:off x="8358908" y="5967088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</a:t>
            </a:r>
            <a:r>
              <a:rPr lang="nl-NL" u="sng" dirty="0"/>
              <a:t>productie</a:t>
            </a:r>
            <a:r>
              <a:rPr lang="nl-NL" dirty="0"/>
              <a:t>systeem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27D39E-8A2C-4E4A-A7CF-29AA3ED9094A}"/>
              </a:ext>
            </a:extLst>
          </p:cNvPr>
          <p:cNvSpPr txBox="1"/>
          <p:nvPr/>
        </p:nvSpPr>
        <p:spPr>
          <a:xfrm>
            <a:off x="4382655" y="6006447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Grondwatergebruiks</a:t>
            </a:r>
            <a:r>
              <a:rPr lang="nl-NL" u="sng" dirty="0"/>
              <a:t>vergunning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6D42AD0-69B7-453D-86F3-B7FDF87514E0}"/>
              </a:ext>
            </a:extLst>
          </p:cNvPr>
          <p:cNvSpPr/>
          <p:nvPr/>
        </p:nvSpPr>
        <p:spPr>
          <a:xfrm>
            <a:off x="4304145" y="1690688"/>
            <a:ext cx="3934691" cy="4911725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88FDA7D-9579-4B6D-90D1-8A0C8FD969AB}"/>
              </a:ext>
            </a:extLst>
          </p:cNvPr>
          <p:cNvSpPr txBox="1"/>
          <p:nvPr/>
        </p:nvSpPr>
        <p:spPr>
          <a:xfrm>
            <a:off x="5781279" y="4746760"/>
            <a:ext cx="377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42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B9EE-C3C4-40F7-A75A-495DCF30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Wet BRO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444F1-F6F9-4B51-B1FE-4DBE08CD8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00" y="1387792"/>
            <a:ext cx="7648575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D3041-94C1-4F14-8A04-5EE54561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00" y="2992945"/>
            <a:ext cx="7648575" cy="100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E851F-200C-4534-93D9-353A71A23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51" y="4549902"/>
            <a:ext cx="7591425" cy="6477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95E0EB-AC7B-4804-B873-283C7698B052}"/>
              </a:ext>
            </a:extLst>
          </p:cNvPr>
          <p:cNvCxnSpPr/>
          <p:nvPr/>
        </p:nvCxnSpPr>
        <p:spPr>
          <a:xfrm>
            <a:off x="5440680" y="1662304"/>
            <a:ext cx="224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7FC149-CBCF-45A4-A0D7-D96135799D53}"/>
              </a:ext>
            </a:extLst>
          </p:cNvPr>
          <p:cNvCxnSpPr/>
          <p:nvPr/>
        </p:nvCxnSpPr>
        <p:spPr>
          <a:xfrm>
            <a:off x="2877312" y="1942720"/>
            <a:ext cx="224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7C7E0E-6F17-4104-BA23-792CECC7CD0F}"/>
              </a:ext>
            </a:extLst>
          </p:cNvPr>
          <p:cNvSpPr/>
          <p:nvPr/>
        </p:nvSpPr>
        <p:spPr>
          <a:xfrm>
            <a:off x="1170432" y="1387792"/>
            <a:ext cx="1563624" cy="272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A72E0-D558-421D-A40B-3C9503B80626}"/>
              </a:ext>
            </a:extLst>
          </p:cNvPr>
          <p:cNvSpPr/>
          <p:nvPr/>
        </p:nvSpPr>
        <p:spPr>
          <a:xfrm>
            <a:off x="900112" y="2965709"/>
            <a:ext cx="1563624" cy="272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1CCE39-103A-462F-B6BF-854370367DCD}"/>
              </a:ext>
            </a:extLst>
          </p:cNvPr>
          <p:cNvCxnSpPr>
            <a:cxnSpLocks/>
          </p:cNvCxnSpPr>
          <p:nvPr/>
        </p:nvCxnSpPr>
        <p:spPr>
          <a:xfrm flipV="1">
            <a:off x="2310383" y="3212017"/>
            <a:ext cx="16870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CA4F0-9756-41DB-A5E8-61B0AF96B8EA}"/>
              </a:ext>
            </a:extLst>
          </p:cNvPr>
          <p:cNvSpPr/>
          <p:nvPr/>
        </p:nvSpPr>
        <p:spPr>
          <a:xfrm>
            <a:off x="5387284" y="1402870"/>
            <a:ext cx="1120103" cy="27259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D0CB58-4C56-4F4F-AD6D-96534AFC09A1}"/>
              </a:ext>
            </a:extLst>
          </p:cNvPr>
          <p:cNvSpPr/>
          <p:nvPr/>
        </p:nvSpPr>
        <p:spPr>
          <a:xfrm>
            <a:off x="3068546" y="1651866"/>
            <a:ext cx="928906" cy="272596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28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F35C-4ECC-4608-BAA6-1407133A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Wet BRO 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95A15-EC63-43B1-80CF-9DE07C14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026" y="1730851"/>
            <a:ext cx="5088503" cy="3573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C46C15-A397-4CF9-8D59-DC336F11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7536"/>
            <a:ext cx="4655999" cy="4023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DC8CD0-C54C-41FD-AA08-9867BB518072}"/>
              </a:ext>
            </a:extLst>
          </p:cNvPr>
          <p:cNvCxnSpPr>
            <a:cxnSpLocks/>
          </p:cNvCxnSpPr>
          <p:nvPr/>
        </p:nvCxnSpPr>
        <p:spPr>
          <a:xfrm>
            <a:off x="1207008" y="2428324"/>
            <a:ext cx="1202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7E7B07-D95A-4307-B389-C4E5CEE2C698}"/>
              </a:ext>
            </a:extLst>
          </p:cNvPr>
          <p:cNvCxnSpPr>
            <a:cxnSpLocks/>
          </p:cNvCxnSpPr>
          <p:nvPr/>
        </p:nvCxnSpPr>
        <p:spPr>
          <a:xfrm>
            <a:off x="6808446" y="2578648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785077F-0225-46E0-AC2F-8844E1B14D17}"/>
              </a:ext>
            </a:extLst>
          </p:cNvPr>
          <p:cNvSpPr/>
          <p:nvPr/>
        </p:nvSpPr>
        <p:spPr>
          <a:xfrm>
            <a:off x="6023026" y="2300378"/>
            <a:ext cx="960185" cy="12794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6422D8-F52A-4CD9-AAD3-56CAC61EE4F0}"/>
              </a:ext>
            </a:extLst>
          </p:cNvPr>
          <p:cNvCxnSpPr>
            <a:cxnSpLocks/>
          </p:cNvCxnSpPr>
          <p:nvPr/>
        </p:nvCxnSpPr>
        <p:spPr>
          <a:xfrm>
            <a:off x="1251624" y="2578648"/>
            <a:ext cx="571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2924E-E0E6-4AE2-8095-9F40E0ED8C33}"/>
              </a:ext>
            </a:extLst>
          </p:cNvPr>
          <p:cNvCxnSpPr>
            <a:cxnSpLocks/>
          </p:cNvCxnSpPr>
          <p:nvPr/>
        </p:nvCxnSpPr>
        <p:spPr>
          <a:xfrm>
            <a:off x="1240404" y="2718370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C81FA1-B89B-4DF9-BA4F-35000660321D}"/>
              </a:ext>
            </a:extLst>
          </p:cNvPr>
          <p:cNvCxnSpPr>
            <a:cxnSpLocks/>
          </p:cNvCxnSpPr>
          <p:nvPr/>
        </p:nvCxnSpPr>
        <p:spPr>
          <a:xfrm>
            <a:off x="1207008" y="3317368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8AE57E-9DD5-48E7-BB94-D202D7562C1B}"/>
              </a:ext>
            </a:extLst>
          </p:cNvPr>
          <p:cNvCxnSpPr>
            <a:cxnSpLocks/>
          </p:cNvCxnSpPr>
          <p:nvPr/>
        </p:nvCxnSpPr>
        <p:spPr>
          <a:xfrm>
            <a:off x="1258167" y="2870770"/>
            <a:ext cx="3353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0ABB11-BE5E-4E72-9B25-43A383A31798}"/>
              </a:ext>
            </a:extLst>
          </p:cNvPr>
          <p:cNvCxnSpPr>
            <a:cxnSpLocks/>
          </p:cNvCxnSpPr>
          <p:nvPr/>
        </p:nvCxnSpPr>
        <p:spPr>
          <a:xfrm>
            <a:off x="6628119" y="2770317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AFC402-33F2-42E4-A1B9-7696F27148A1}"/>
              </a:ext>
            </a:extLst>
          </p:cNvPr>
          <p:cNvCxnSpPr>
            <a:cxnSpLocks/>
          </p:cNvCxnSpPr>
          <p:nvPr/>
        </p:nvCxnSpPr>
        <p:spPr>
          <a:xfrm>
            <a:off x="6587915" y="2928327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F27036-EDAF-44D9-AF7B-02008FB9F5B4}"/>
              </a:ext>
            </a:extLst>
          </p:cNvPr>
          <p:cNvCxnSpPr>
            <a:cxnSpLocks/>
          </p:cNvCxnSpPr>
          <p:nvPr/>
        </p:nvCxnSpPr>
        <p:spPr>
          <a:xfrm>
            <a:off x="6536491" y="3097556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91107C-FBAF-4610-A2C4-12D0DCA22245}"/>
              </a:ext>
            </a:extLst>
          </p:cNvPr>
          <p:cNvCxnSpPr>
            <a:cxnSpLocks/>
          </p:cNvCxnSpPr>
          <p:nvPr/>
        </p:nvCxnSpPr>
        <p:spPr>
          <a:xfrm>
            <a:off x="6357410" y="3627972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2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CEA729-5A5D-479F-B988-24269A1F0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1350"/>
            <a:ext cx="5856949" cy="436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68A09-3007-41A6-8094-4DA0963E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7" y="173735"/>
            <a:ext cx="5297229" cy="50019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49CD62-D0BB-42F5-89FB-4D5AADEC20D5}"/>
              </a:ext>
            </a:extLst>
          </p:cNvPr>
          <p:cNvSpPr/>
          <p:nvPr/>
        </p:nvSpPr>
        <p:spPr>
          <a:xfrm>
            <a:off x="271467" y="2322576"/>
            <a:ext cx="5233983" cy="553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9CA71-5632-4043-A671-D41867319A1E}"/>
              </a:ext>
            </a:extLst>
          </p:cNvPr>
          <p:cNvSpPr/>
          <p:nvPr/>
        </p:nvSpPr>
        <p:spPr>
          <a:xfrm>
            <a:off x="5948368" y="5909065"/>
            <a:ext cx="4710108" cy="553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9B5AE-149D-482D-8606-85989F387AE3}"/>
              </a:ext>
            </a:extLst>
          </p:cNvPr>
          <p:cNvSpPr txBox="1">
            <a:spLocks/>
          </p:cNvSpPr>
          <p:nvPr/>
        </p:nvSpPr>
        <p:spPr>
          <a:xfrm>
            <a:off x="3045622" y="173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/>
              <a:t>Memorie van </a:t>
            </a:r>
          </a:p>
          <a:p>
            <a:r>
              <a:rPr lang="nl-NL" sz="4000"/>
              <a:t>Toelichting 2015</a:t>
            </a:r>
          </a:p>
        </p:txBody>
      </p:sp>
    </p:spTree>
    <p:extLst>
      <p:ext uri="{BB962C8B-B14F-4D97-AF65-F5344CB8AC3E}">
        <p14:creationId xmlns:p14="http://schemas.microsoft.com/office/powerpoint/2010/main" val="168980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3039-2BF8-4DD6-A82E-3550442B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75"/>
            <a:ext cx="10515600" cy="1325563"/>
          </a:xfrm>
        </p:spPr>
        <p:txBody>
          <a:bodyPr/>
          <a:lstStyle/>
          <a:p>
            <a:r>
              <a:rPr lang="nl-NL"/>
              <a:t>Reg objecten beschrijving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BFA7-0A6B-48A7-A552-65B48182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BC516-5E22-4CB5-99B8-98C0D4F2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4" y="1426147"/>
            <a:ext cx="4314686" cy="5066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3684C-0693-42DF-8DB0-244503DBD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41" y="1599057"/>
            <a:ext cx="4627109" cy="3109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C85B1-0542-46C7-A034-D4462D604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150" y="5156368"/>
            <a:ext cx="4627109" cy="1106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C9A5A-3448-4726-B713-7A9D836FBDA6}"/>
              </a:ext>
            </a:extLst>
          </p:cNvPr>
          <p:cNvSpPr/>
          <p:nvPr/>
        </p:nvSpPr>
        <p:spPr>
          <a:xfrm>
            <a:off x="5833150" y="1870465"/>
            <a:ext cx="4710108" cy="491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71DDF0-9BD0-4369-AED5-1364B55DA030}"/>
              </a:ext>
            </a:extLst>
          </p:cNvPr>
          <p:cNvCxnSpPr>
            <a:cxnSpLocks/>
          </p:cNvCxnSpPr>
          <p:nvPr/>
        </p:nvCxnSpPr>
        <p:spPr>
          <a:xfrm>
            <a:off x="6995585" y="4628097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F12639-CB43-4237-BA8E-9257B878E8FF}"/>
              </a:ext>
            </a:extLst>
          </p:cNvPr>
          <p:cNvCxnSpPr>
            <a:cxnSpLocks/>
          </p:cNvCxnSpPr>
          <p:nvPr/>
        </p:nvCxnSpPr>
        <p:spPr>
          <a:xfrm>
            <a:off x="8786285" y="2362200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FD18A2-9815-4A31-A909-78E3603E4BC2}"/>
              </a:ext>
            </a:extLst>
          </p:cNvPr>
          <p:cNvCxnSpPr>
            <a:cxnSpLocks/>
          </p:cNvCxnSpPr>
          <p:nvPr/>
        </p:nvCxnSpPr>
        <p:spPr>
          <a:xfrm>
            <a:off x="8076101" y="2790825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7E0C8-FEA0-4FBB-8F7E-680E8976233C}"/>
              </a:ext>
            </a:extLst>
          </p:cNvPr>
          <p:cNvCxnSpPr>
            <a:cxnSpLocks/>
          </p:cNvCxnSpPr>
          <p:nvPr/>
        </p:nvCxnSpPr>
        <p:spPr>
          <a:xfrm>
            <a:off x="4127916" y="5952072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92CE14-D982-4464-BB56-456A14238F00}"/>
              </a:ext>
            </a:extLst>
          </p:cNvPr>
          <p:cNvCxnSpPr>
            <a:cxnSpLocks/>
          </p:cNvCxnSpPr>
          <p:nvPr/>
        </p:nvCxnSpPr>
        <p:spPr>
          <a:xfrm>
            <a:off x="460791" y="6166385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DA72FC-501C-4EB1-96AC-B91E373DF17D}"/>
              </a:ext>
            </a:extLst>
          </p:cNvPr>
          <p:cNvCxnSpPr>
            <a:cxnSpLocks/>
          </p:cNvCxnSpPr>
          <p:nvPr/>
        </p:nvCxnSpPr>
        <p:spPr>
          <a:xfrm>
            <a:off x="3299241" y="6166385"/>
            <a:ext cx="828675" cy="10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5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C135-7906-411E-9F3F-19965B68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387"/>
            <a:ext cx="10515600" cy="1325563"/>
          </a:xfrm>
        </p:spPr>
        <p:txBody>
          <a:bodyPr/>
          <a:lstStyle/>
          <a:p>
            <a:r>
              <a:rPr lang="nl-NL"/>
              <a:t>Entiteiten Grondwatergebruikssysteem – concept 2013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55A42-5C7C-4DE1-BA0F-128FE5F2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EC9D3-3410-4D0E-A5B0-35E5C0EE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5" y="1458913"/>
            <a:ext cx="9309100" cy="5246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430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A8E4-CC9D-43D7-A623-43320CF6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Entiteiten </a:t>
            </a:r>
            <a:br>
              <a:rPr lang="nl-NL"/>
            </a:br>
            <a:r>
              <a:rPr lang="nl-NL"/>
              <a:t>Grondwaterproductiedossier – concept 2013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E4CBB-2E15-4D8F-9898-1AA7A9E8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47" y="1800226"/>
            <a:ext cx="8591716" cy="444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263</Words>
  <Application>Microsoft Office PowerPoint</Application>
  <PresentationFormat>Breedbeeld</PresentationFormat>
  <Paragraphs>89</Paragraphs>
  <Slides>13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PowerPoint-presentatie</vt:lpstr>
      <vt:lpstr>Registratie objecten in domein grondwatergebruik</vt:lpstr>
      <vt:lpstr>Registratie objecten in domein grondwatergebruik</vt:lpstr>
      <vt:lpstr>Wet BRO 2015</vt:lpstr>
      <vt:lpstr>Wet BRO 2015</vt:lpstr>
      <vt:lpstr>PowerPoint-presentatie</vt:lpstr>
      <vt:lpstr>Reg objecten beschrijving 2014</vt:lpstr>
      <vt:lpstr>Entiteiten Grondwatergebruikssysteem – concept 2013</vt:lpstr>
      <vt:lpstr>Entiteiten  Grondwaterproductiedossier – concept 2013</vt:lpstr>
      <vt:lpstr>Entiteiten Vergunningsgegevens  concept 2013</vt:lpstr>
      <vt:lpstr>PowerPoint-presentatie</vt:lpstr>
      <vt:lpstr>Versimpelde vorm van samenhang</vt:lpstr>
      <vt:lpstr>Observaties en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Simmelink, H.J. (Erik)</dc:creator>
  <cp:lastModifiedBy>Simmelink, H.J. (Erik)</cp:lastModifiedBy>
  <cp:revision>15</cp:revision>
  <dcterms:created xsi:type="dcterms:W3CDTF">2020-01-08T08:33:37Z</dcterms:created>
  <dcterms:modified xsi:type="dcterms:W3CDTF">2020-02-27T09:18:39Z</dcterms:modified>
</cp:coreProperties>
</file>