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257" r:id="rId2"/>
    <p:sldId id="277" r:id="rId3"/>
    <p:sldId id="274" r:id="rId4"/>
    <p:sldId id="275" r:id="rId5"/>
    <p:sldId id="280" r:id="rId6"/>
  </p:sldIdLst>
  <p:sldSz cx="9144000" cy="5143500" type="screen16x9"/>
  <p:notesSz cx="6645275" cy="9775825"/>
  <p:custDataLst>
    <p:tags r:id="rId9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4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7BC7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Stijl, licht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Stijl, licht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95" autoAdjust="0"/>
    <p:restoredTop sz="90895" autoAdjust="0"/>
  </p:normalViewPr>
  <p:slideViewPr>
    <p:cSldViewPr>
      <p:cViewPr>
        <p:scale>
          <a:sx n="100" d="100"/>
          <a:sy n="100" d="100"/>
        </p:scale>
        <p:origin x="498" y="120"/>
      </p:cViewPr>
      <p:guideLst>
        <p:guide orient="horz" pos="2164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79619" cy="490489"/>
          </a:xfrm>
          <a:prstGeom prst="rect">
            <a:avLst/>
          </a:prstGeom>
        </p:spPr>
        <p:txBody>
          <a:bodyPr vert="horz" lIns="93828" tIns="46914" rIns="93828" bIns="46914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64119" y="1"/>
            <a:ext cx="2879619" cy="490489"/>
          </a:xfrm>
          <a:prstGeom prst="rect">
            <a:avLst/>
          </a:prstGeom>
        </p:spPr>
        <p:txBody>
          <a:bodyPr vert="horz" lIns="93828" tIns="46914" rIns="93828" bIns="46914" rtlCol="0"/>
          <a:lstStyle>
            <a:lvl1pPr algn="r">
              <a:defRPr sz="1200"/>
            </a:lvl1pPr>
          </a:lstStyle>
          <a:p>
            <a:fld id="{AB86E91B-E4EF-664D-9956-1AAE539F1009}" type="datetimeFigureOut">
              <a:rPr lang="nl-NL" smtClean="0"/>
              <a:pPr/>
              <a:t>8-7-2020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285338"/>
            <a:ext cx="2879619" cy="490488"/>
          </a:xfrm>
          <a:prstGeom prst="rect">
            <a:avLst/>
          </a:prstGeom>
        </p:spPr>
        <p:txBody>
          <a:bodyPr vert="horz" lIns="93828" tIns="46914" rIns="93828" bIns="46914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64119" y="9285338"/>
            <a:ext cx="2879619" cy="490488"/>
          </a:xfrm>
          <a:prstGeom prst="rect">
            <a:avLst/>
          </a:prstGeom>
        </p:spPr>
        <p:txBody>
          <a:bodyPr vert="horz" lIns="93828" tIns="46914" rIns="93828" bIns="46914" rtlCol="0" anchor="b"/>
          <a:lstStyle>
            <a:lvl1pPr algn="r">
              <a:defRPr sz="1200"/>
            </a:lvl1pPr>
          </a:lstStyle>
          <a:p>
            <a:fld id="{3EB9318E-5D9D-B642-A1B7-027C6DCAB392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2872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2"/>
          </a:xfrm>
          <a:prstGeom prst="rect">
            <a:avLst/>
          </a:prstGeom>
        </p:spPr>
        <p:txBody>
          <a:bodyPr vert="horz" lIns="93828" tIns="46914" rIns="93828" bIns="46914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64119" y="0"/>
            <a:ext cx="2879619" cy="488792"/>
          </a:xfrm>
          <a:prstGeom prst="rect">
            <a:avLst/>
          </a:prstGeom>
        </p:spPr>
        <p:txBody>
          <a:bodyPr vert="horz" lIns="93828" tIns="46914" rIns="93828" bIns="46914" rtlCol="0"/>
          <a:lstStyle>
            <a:lvl1pPr algn="r">
              <a:defRPr sz="1200"/>
            </a:lvl1pPr>
          </a:lstStyle>
          <a:p>
            <a:fld id="{7ABCC5C8-6312-402B-8DE9-72D8D4401C91}" type="datetimeFigureOut">
              <a:rPr lang="nl-NL" smtClean="0"/>
              <a:pPr/>
              <a:t>8-7-2020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5088" y="733425"/>
            <a:ext cx="65151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28" tIns="46914" rIns="93828" bIns="46914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4528" y="4643517"/>
            <a:ext cx="5316220" cy="4399121"/>
          </a:xfrm>
          <a:prstGeom prst="rect">
            <a:avLst/>
          </a:prstGeom>
        </p:spPr>
        <p:txBody>
          <a:bodyPr vert="horz" lIns="93828" tIns="46914" rIns="93828" bIns="46914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79619" cy="488792"/>
          </a:xfrm>
          <a:prstGeom prst="rect">
            <a:avLst/>
          </a:prstGeom>
        </p:spPr>
        <p:txBody>
          <a:bodyPr vert="horz" lIns="93828" tIns="46914" rIns="93828" bIns="46914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64119" y="9285337"/>
            <a:ext cx="2879619" cy="488792"/>
          </a:xfrm>
          <a:prstGeom prst="rect">
            <a:avLst/>
          </a:prstGeom>
        </p:spPr>
        <p:txBody>
          <a:bodyPr vert="horz" lIns="93828" tIns="46914" rIns="93828" bIns="46914" rtlCol="0" anchor="b"/>
          <a:lstStyle>
            <a:lvl1pPr algn="r">
              <a:defRPr sz="1200"/>
            </a:lvl1pPr>
          </a:lstStyle>
          <a:p>
            <a:fld id="{F0285AC7-D60F-4D17-803B-34D3B8D1E568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3095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5088" y="733425"/>
            <a:ext cx="6515100" cy="3665538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85AC7-D60F-4D17-803B-34D3B8D1E568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562480" y="0"/>
            <a:ext cx="4581525" cy="5143500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37138" y="2158603"/>
            <a:ext cx="3598862" cy="642938"/>
          </a:xfrm>
        </p:spPr>
        <p:txBody>
          <a:bodyPr/>
          <a:lstStyle>
            <a:lvl1pPr defTabSz="608013" eaLnBrk="0" hangingPunct="0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37138" y="2833688"/>
            <a:ext cx="3598862" cy="1314450"/>
          </a:xfrm>
        </p:spPr>
        <p:txBody>
          <a:bodyPr/>
          <a:lstStyle>
            <a:lvl1pPr marL="0" indent="1588" defTabSz="608013" eaLnBrk="0" hangingPunct="0">
              <a:buFont typeface="Arial" charset="0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nl-NL"/>
              <a:t>Klik om het opmaakprofiel van de modelondertitel te bewerken</a:t>
            </a:r>
            <a:endParaRPr lang="en-GB"/>
          </a:p>
        </p:txBody>
      </p:sp>
      <p:pic>
        <p:nvPicPr>
          <p:cNvPr id="10246" name="Picture 6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2" cstate="print"/>
          <a:srcRect l="46451" r="45684" b="20656"/>
          <a:stretch>
            <a:fillRect/>
          </a:stretch>
        </p:blipFill>
        <p:spPr bwMode="auto">
          <a:xfrm>
            <a:off x="4262438" y="2"/>
            <a:ext cx="669602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C1FA61-EE2E-48EF-9891-DBC466B494E0}"/>
              </a:ext>
            </a:extLst>
          </p:cNvPr>
          <p:cNvSpPr txBox="1"/>
          <p:nvPr userDrawn="1"/>
        </p:nvSpPr>
        <p:spPr>
          <a:xfrm>
            <a:off x="5043201" y="354778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Ministerie van BZK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4D3DCD-78F2-4C02-80EF-E6C3442401A7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8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67513" y="1006080"/>
            <a:ext cx="2100262" cy="364926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66725" y="1006080"/>
            <a:ext cx="6148388" cy="364926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EBBB1C-FD6D-4964-872D-637C2E61DE24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</a:t>
            </a:r>
            <a:r>
              <a:rPr lang="nl-NL" dirty="0" err="1"/>
              <a:t>InfrBZK</a:t>
            </a:r>
            <a:endParaRPr lang="nl-NL" dirty="0"/>
          </a:p>
        </p:txBody>
      </p:sp>
      <p:sp>
        <p:nvSpPr>
          <p:cNvPr id="8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kst en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1006080"/>
            <a:ext cx="8401050" cy="369094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66730" y="1551386"/>
            <a:ext cx="4124325" cy="3103959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llustratie 3"/>
          <p:cNvSpPr>
            <a:spLocks noGrp="1"/>
          </p:cNvSpPr>
          <p:nvPr>
            <p:ph type="clipArt" sz="half" idx="2"/>
          </p:nvPr>
        </p:nvSpPr>
        <p:spPr>
          <a:xfrm>
            <a:off x="4743455" y="1551386"/>
            <a:ext cx="4124325" cy="3103959"/>
          </a:xfrm>
        </p:spPr>
        <p:txBody>
          <a:bodyPr/>
          <a:lstStyle/>
          <a:p>
            <a:r>
              <a:rPr lang="nl-NL"/>
              <a:t>Klik op het pictogram als u een illustratie wilt toevoegen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66725" y="4958955"/>
            <a:ext cx="1905000" cy="89297"/>
          </a:xfrm>
        </p:spPr>
        <p:txBody>
          <a:bodyPr/>
          <a:lstStyle>
            <a:lvl1pPr>
              <a:defRPr/>
            </a:lvl1pPr>
          </a:lstStyle>
          <a:p>
            <a:fld id="{C0E4B359-E2E3-44DC-A349-1126A74EF1B4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CDB467-7873-4513-AFB0-64C93AB0D52A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D84257-ED32-48C1-8368-C36FAEBD5AE4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8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66730" y="1551386"/>
            <a:ext cx="4124325" cy="310395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5" y="1551386"/>
            <a:ext cx="4124325" cy="310395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EFCD2F-3854-4509-94B1-251D221B176A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45637"/>
            <a:ext cx="4040188" cy="47982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39703"/>
            <a:ext cx="4040188" cy="24549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30" y="1545637"/>
            <a:ext cx="4041775" cy="47982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30" y="2139703"/>
            <a:ext cx="4041775" cy="24549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8DFE5E-4DF5-4E22-BF27-B57155238CA5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66730" y="1005576"/>
            <a:ext cx="8281739" cy="369094"/>
          </a:xfr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2C4F18-1084-43BB-8F0C-8DDEC76DCA47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FF4269-9A2A-402C-95A8-1E64AE3A37F9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6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8" y="1006081"/>
            <a:ext cx="3008313" cy="539353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1006080"/>
            <a:ext cx="5111750" cy="35885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5" y="1653649"/>
            <a:ext cx="3008313" cy="294097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E2487A-4EC9-4160-846D-E5DD7CFD4F63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006080"/>
            <a:ext cx="5486400" cy="2539603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CDE4C3-FD53-4754-8387-ED0250ADD0EA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81" y="4894008"/>
            <a:ext cx="3097337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"/>
            <a:ext cx="9144000" cy="758429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762500"/>
            <a:ext cx="9144000" cy="381000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1005576"/>
            <a:ext cx="8401050" cy="369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van de modeltitel te bewerken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1551386"/>
            <a:ext cx="8401050" cy="3103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opmaakprofielen van de modeltekst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6725" y="4876007"/>
            <a:ext cx="1905000" cy="17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A7767DB5-9DBB-4547-9226-1DA966EC9086}" type="slidenum">
              <a:rPr lang="nl-NL"/>
              <a:pPr/>
              <a:t>‹#›</a:t>
            </a:fld>
            <a:endParaRPr lang="nl-NL"/>
          </a:p>
        </p:txBody>
      </p:sp>
      <p:pic>
        <p:nvPicPr>
          <p:cNvPr id="9225" name="Picture 9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14" cstate="print"/>
          <a:srcRect l="46451" t="15443" r="46289" b="20656"/>
          <a:stretch>
            <a:fillRect/>
          </a:stretch>
        </p:blipFill>
        <p:spPr bwMode="auto">
          <a:xfrm>
            <a:off x="4376738" y="2"/>
            <a:ext cx="393700" cy="56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7" y="4894008"/>
            <a:ext cx="2736304" cy="15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BZK</a:t>
            </a:r>
          </a:p>
        </p:txBody>
      </p:sp>
      <p:sp>
        <p:nvSpPr>
          <p:cNvPr id="12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236296" y="4876006"/>
            <a:ext cx="1536234" cy="1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nl-NL" sz="1000" dirty="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pPr defTabSz="608013" eaLnBrk="0" hangingPunct="0"/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79508" y="1419622"/>
            <a:ext cx="446449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608013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CC003D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CC003D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CC003D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CC003D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CC003D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CC003D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CC003D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CC003D"/>
                </a:solidFill>
                <a:latin typeface="Verdana" pitchFamily="34" charset="0"/>
              </a:defRPr>
            </a:lvl9pPr>
          </a:lstStyle>
          <a:p>
            <a:endParaRPr lang="nl-NL" sz="1400" dirty="0"/>
          </a:p>
          <a:p>
            <a:r>
              <a:rPr lang="nl-NL" sz="2400" b="1" dirty="0"/>
              <a:t>Keuzeleidraad INSPIRE voor BRO registratieobjecten</a:t>
            </a:r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r>
              <a:rPr lang="nl-NL" sz="1200" dirty="0"/>
              <a:t>Ingevuld voor grondwatergebruik (GUF en GPD) door Frank Terpstra, </a:t>
            </a:r>
            <a:r>
              <a:rPr lang="nl-NL" sz="1200" dirty="0" err="1"/>
              <a:t>Wideke</a:t>
            </a:r>
            <a:r>
              <a:rPr lang="nl-NL" sz="1200" dirty="0"/>
              <a:t> Boersma en Annita Vijverberg</a:t>
            </a:r>
          </a:p>
          <a:p>
            <a:endParaRPr lang="nl-NL" sz="1200" dirty="0"/>
          </a:p>
          <a:p>
            <a:endParaRPr lang="nl-NL" sz="1400" dirty="0"/>
          </a:p>
          <a:p>
            <a:endParaRPr lang="nl-NL" sz="1100" dirty="0"/>
          </a:p>
        </p:txBody>
      </p:sp>
      <p:pic>
        <p:nvPicPr>
          <p:cNvPr id="3074" name="Picture 2" descr="https://ardis.nl/files/klantlogos/vaandel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86" t="15975" r="38085"/>
          <a:stretch/>
        </p:blipFill>
        <p:spPr bwMode="auto">
          <a:xfrm>
            <a:off x="4211960" y="0"/>
            <a:ext cx="648072" cy="1149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7236296" y="4671015"/>
            <a:ext cx="1800200" cy="276999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nl-NL" dirty="0">
                <a:latin typeface="+mj-lt"/>
              </a:rPr>
              <a:t>8 juli 2020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Ministerie van BZK</a:t>
            </a:r>
            <a:endParaRPr lang="nl-NL" dirty="0"/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626312"/>
              </p:ext>
            </p:extLst>
          </p:nvPr>
        </p:nvGraphicFramePr>
        <p:xfrm>
          <a:off x="251520" y="699542"/>
          <a:ext cx="8640960" cy="4197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7219">
                  <a:extLst>
                    <a:ext uri="{9D8B030D-6E8A-4147-A177-3AD203B41FA5}">
                      <a16:colId xmlns:a16="http://schemas.microsoft.com/office/drawing/2014/main" val="193381443"/>
                    </a:ext>
                  </a:extLst>
                </a:gridCol>
                <a:gridCol w="1317219">
                  <a:extLst>
                    <a:ext uri="{9D8B030D-6E8A-4147-A177-3AD203B41FA5}">
                      <a16:colId xmlns:a16="http://schemas.microsoft.com/office/drawing/2014/main" val="2770055536"/>
                    </a:ext>
                  </a:extLst>
                </a:gridCol>
              </a:tblGrid>
              <a:tr h="699512">
                <a:tc>
                  <a:txBody>
                    <a:bodyPr/>
                    <a:lstStyle/>
                    <a:p>
                      <a:r>
                        <a:rPr lang="nl-NL" sz="950" dirty="0"/>
                        <a:t>Criterium per registratieobject</a:t>
                      </a:r>
                      <a:r>
                        <a:rPr lang="nl-NL" sz="950" baseline="0" dirty="0"/>
                        <a:t> (RO): urgentie van de INSPIRE compliance van het registratieobject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Wel / niet nodig, wanneer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GUF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GPD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50" dirty="0"/>
                        <a:t>Is het RO INSPIRE</a:t>
                      </a:r>
                      <a:r>
                        <a:rPr lang="nl-NL" sz="950" baseline="0" dirty="0"/>
                        <a:t> </a:t>
                      </a:r>
                      <a:r>
                        <a:rPr lang="nl-NL" sz="950" dirty="0"/>
                        <a:t>plichtig? Zo ja, voor welke thema’s? Uitgangspunt: actuele</a:t>
                      </a:r>
                      <a:r>
                        <a:rPr lang="nl-NL" sz="950" baseline="0" dirty="0"/>
                        <a:t> </a:t>
                      </a:r>
                      <a:r>
                        <a:rPr lang="nl-NL" sz="950" dirty="0"/>
                        <a:t>planning van </a:t>
                      </a:r>
                      <a:r>
                        <a:rPr lang="nl-NL" sz="950" dirty="0" err="1"/>
                        <a:t>RO’s</a:t>
                      </a:r>
                      <a:r>
                        <a:rPr lang="nl-NL" sz="950" dirty="0"/>
                        <a:t> en tranches op het moment van toepassing van de leidraad.</a:t>
                      </a:r>
                      <a:r>
                        <a:rPr lang="nl-NL" sz="950" baseline="0" dirty="0"/>
                        <a:t> 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Ja (2017 of 2020) + opsomming</a:t>
                      </a:r>
                      <a:r>
                        <a:rPr lang="nl-NL" sz="950" b="0" baseline="0" dirty="0"/>
                        <a:t> </a:t>
                      </a:r>
                      <a:r>
                        <a:rPr lang="nl-NL" sz="950" b="0" dirty="0"/>
                        <a:t>thema’s / nee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Ja: </a:t>
                      </a:r>
                      <a:r>
                        <a:rPr lang="nl-NL" sz="950" b="0" i="1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  <a:r>
                        <a:rPr lang="nl-NL" sz="9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950" b="0" i="1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nl-NL" sz="9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Industrial </a:t>
                      </a:r>
                      <a:r>
                        <a:rPr lang="nl-NL" sz="950" b="0" i="1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Facilities</a:t>
                      </a:r>
                      <a:r>
                        <a:rPr lang="nl-NL" sz="9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mogelijk ook gebiedsbeheer, 2020 </a:t>
                      </a:r>
                      <a:endParaRPr lang="nl-NL" sz="9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Ja, PF,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50" dirty="0"/>
                        <a:t>Is het RO een EU prioriteit? Zo ja, wanneer dan?</a:t>
                      </a:r>
                      <a:r>
                        <a:rPr lang="nl-NL" sz="950" baseline="0" dirty="0"/>
                        <a:t> </a:t>
                      </a:r>
                      <a:r>
                        <a:rPr lang="nl-NL" sz="950" dirty="0"/>
                        <a:t>Waaruit blijkt dat? (context, criterium</a:t>
                      </a:r>
                      <a:r>
                        <a:rPr lang="nl-NL" sz="950" baseline="0" dirty="0"/>
                        <a:t> voor planning</a:t>
                      </a:r>
                      <a:r>
                        <a:rPr lang="nl-NL" sz="950" dirty="0"/>
                        <a:t>)</a:t>
                      </a:r>
                    </a:p>
                    <a:p>
                      <a:r>
                        <a:rPr lang="nl-NL" sz="950" dirty="0"/>
                        <a:t>1.</a:t>
                      </a:r>
                      <a:r>
                        <a:rPr lang="nl-NL" sz="950" baseline="0" dirty="0"/>
                        <a:t> rapportageverplichting KRW, e.a. (welke rapportage)</a:t>
                      </a:r>
                    </a:p>
                    <a:p>
                      <a:r>
                        <a:rPr lang="nl-NL" sz="950" baseline="0" dirty="0"/>
                        <a:t>2. het RO is een prioriteit vanwege een specifiek EU project (welk project?)</a:t>
                      </a:r>
                    </a:p>
                    <a:p>
                      <a:r>
                        <a:rPr lang="nl-NL" sz="950" baseline="0" dirty="0"/>
                        <a:t>3. het RO staat op de prioritaire datasetlijst van INSPIRE. 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Ja / nee</a:t>
                      </a:r>
                    </a:p>
                    <a:p>
                      <a:r>
                        <a:rPr lang="nl-NL" sz="950" b="0" dirty="0"/>
                        <a:t>Beschrijving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1: ja (drinkwater)</a:t>
                      </a:r>
                    </a:p>
                    <a:p>
                      <a:r>
                        <a:rPr lang="nl-NL" sz="950" b="0" dirty="0"/>
                        <a:t>2: nee</a:t>
                      </a:r>
                    </a:p>
                    <a:p>
                      <a:r>
                        <a:rPr lang="nl-NL" sz="950" b="0" dirty="0"/>
                        <a:t>3: ja?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1: ja (drinkwater)</a:t>
                      </a:r>
                    </a:p>
                    <a:p>
                      <a:r>
                        <a:rPr lang="nl-NL" sz="950" b="0" dirty="0"/>
                        <a:t>2: nee</a:t>
                      </a:r>
                    </a:p>
                    <a:p>
                      <a:r>
                        <a:rPr lang="nl-NL" sz="950" b="0" dirty="0"/>
                        <a:t>3: nee?</a:t>
                      </a:r>
                    </a:p>
                    <a:p>
                      <a:endParaRPr lang="nl-NL" sz="95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50" dirty="0"/>
                        <a:t>Is er een risico op boete ? (context)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baseline="0" dirty="0"/>
                        <a:t>Ja / nee</a:t>
                      </a:r>
                    </a:p>
                    <a:p>
                      <a:r>
                        <a:rPr lang="nl-NL" sz="950" b="0" dirty="0"/>
                        <a:t>Verhoogd,</a:t>
                      </a:r>
                      <a:r>
                        <a:rPr lang="nl-NL" sz="950" b="0" baseline="0" dirty="0"/>
                        <a:t> laag…</a:t>
                      </a:r>
                      <a:endParaRPr lang="nl-NL" sz="9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nee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Nee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strike="noStrike" dirty="0"/>
                        <a:t>Verwacht gebruik van de INSPIRE dataset - buiten Nederland (aantal partijen, aantal lidstaten, etc.) wie dan? Grensoverschrijdend,</a:t>
                      </a:r>
                      <a:r>
                        <a:rPr lang="nl-NL" sz="950" strike="noStrike" baseline="0" dirty="0"/>
                        <a:t> cross border problematiek (context, criterium voor planning)</a:t>
                      </a:r>
                      <a:endParaRPr lang="nl-NL" sz="950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strike="noStrike" dirty="0"/>
                        <a:t>Beschrijving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strike="noStrike" dirty="0"/>
                        <a:t>Buiten Nederland: </a:t>
                      </a:r>
                    </a:p>
                    <a:p>
                      <a:r>
                        <a:rPr lang="nl-NL" sz="950" b="0" strike="noStrike" dirty="0"/>
                        <a:t>nee</a:t>
                      </a:r>
                    </a:p>
                    <a:p>
                      <a:r>
                        <a:rPr lang="nl-NL" sz="950" b="0" strike="noStrike" dirty="0"/>
                        <a:t>Grensoverschrijdend : ja, mogelijk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strike="noStrike" dirty="0"/>
                        <a:t>Buiten Nederland: </a:t>
                      </a:r>
                    </a:p>
                    <a:p>
                      <a:r>
                        <a:rPr lang="nl-NL" sz="950" b="0" strike="noStrike" dirty="0"/>
                        <a:t>nee</a:t>
                      </a:r>
                    </a:p>
                    <a:p>
                      <a:r>
                        <a:rPr lang="nl-NL" sz="950" b="0" strike="noStrike" dirty="0"/>
                        <a:t>Grensoverschrijdend : ja, mogelijk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dirty="0"/>
                        <a:t>Is er een bestuurlijk risico / kans gegeven de keuze/planning</a:t>
                      </a:r>
                      <a:r>
                        <a:rPr lang="nl-NL" sz="950" baseline="0" dirty="0"/>
                        <a:t> voor implementatie maatschappelijk veld in NL, 2</a:t>
                      </a:r>
                      <a:r>
                        <a:rPr lang="nl-NL" sz="950" baseline="30000" dirty="0"/>
                        <a:t>de</a:t>
                      </a:r>
                      <a:r>
                        <a:rPr lang="nl-NL" sz="950" baseline="0" dirty="0"/>
                        <a:t> kamer, eigen departement, (context, criterium voor planning)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strike="noStrike" baseline="0" dirty="0"/>
                        <a:t>Ja / nee</a:t>
                      </a:r>
                    </a:p>
                    <a:p>
                      <a:r>
                        <a:rPr lang="nl-NL" sz="950" b="0" strike="noStrike" baseline="0" dirty="0"/>
                        <a:t>Beschrijving</a:t>
                      </a:r>
                      <a:endParaRPr lang="nl-NL" sz="950" b="0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strike="noStrike" dirty="0"/>
                        <a:t>Nee, misschien vanwege vervanging LGR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strike="noStrike" dirty="0"/>
                        <a:t>Nee, misschien vanwege vervanging LGR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835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Ministerie van BZK</a:t>
            </a:r>
            <a:endParaRPr lang="nl-NL" dirty="0"/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462507"/>
              </p:ext>
            </p:extLst>
          </p:nvPr>
        </p:nvGraphicFramePr>
        <p:xfrm>
          <a:off x="179512" y="685800"/>
          <a:ext cx="8856985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90886314"/>
                    </a:ext>
                  </a:extLst>
                </a:gridCol>
                <a:gridCol w="1152129">
                  <a:extLst>
                    <a:ext uri="{9D8B030D-6E8A-4147-A177-3AD203B41FA5}">
                      <a16:colId xmlns:a16="http://schemas.microsoft.com/office/drawing/2014/main" val="3843549905"/>
                    </a:ext>
                  </a:extLst>
                </a:gridCol>
              </a:tblGrid>
              <a:tr h="195456">
                <a:tc>
                  <a:txBody>
                    <a:bodyPr/>
                    <a:lstStyle/>
                    <a:p>
                      <a:r>
                        <a:rPr lang="nl-NL" sz="950" dirty="0"/>
                        <a:t>Criterium per registratieobject: voor keuze optie 1 of optie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Optie 1:</a:t>
                      </a:r>
                      <a:r>
                        <a:rPr lang="nl-NL" sz="950" baseline="0" dirty="0"/>
                        <a:t> </a:t>
                      </a:r>
                      <a:r>
                        <a:rPr lang="nl-NL" sz="950" baseline="0" dirty="0" err="1"/>
                        <a:t>mapping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Optie</a:t>
                      </a:r>
                      <a:r>
                        <a:rPr lang="nl-NL" sz="950" baseline="0" dirty="0"/>
                        <a:t> 2: in catalogus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GUF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GPD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50" dirty="0"/>
                        <a:t>Hoe</a:t>
                      </a:r>
                      <a:r>
                        <a:rPr lang="nl-NL" sz="950" baseline="0" dirty="0"/>
                        <a:t> hoog is de veranderlijkheid van het </a:t>
                      </a:r>
                      <a:r>
                        <a:rPr lang="nl-NL" sz="950" u="sng" baseline="0" dirty="0"/>
                        <a:t>datamodel</a:t>
                      </a:r>
                      <a:r>
                        <a:rPr lang="nl-NL" sz="950" baseline="0" dirty="0"/>
                        <a:t> van het RO én van het INSPIRE thema, hetzij vanuit EU hetzij vanuit NL. </a:t>
                      </a:r>
                    </a:p>
                    <a:p>
                      <a:endParaRPr lang="nl-NL" sz="950" baseline="0" dirty="0"/>
                    </a:p>
                    <a:p>
                      <a:r>
                        <a:rPr lang="nl-NL" sz="950" baseline="0" dirty="0"/>
                        <a:t>Norm: 1x </a:t>
                      </a:r>
                      <a:r>
                        <a:rPr lang="nl-NL" sz="950" baseline="0" dirty="0" err="1"/>
                        <a:t>pj</a:t>
                      </a:r>
                      <a:r>
                        <a:rPr lang="nl-NL" sz="950" baseline="0" dirty="0"/>
                        <a:t> = hoog. Vanaf 1x p3jr = midden. Vanaf 1x p5jr = laag. 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Hoog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laag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GUF eerst midden, daarna laag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PF, laag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GPD eerst midden, daarna laag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PF, laag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dirty="0"/>
                        <a:t>Hoe</a:t>
                      </a:r>
                      <a:r>
                        <a:rPr lang="nl-NL" sz="950" baseline="0" dirty="0"/>
                        <a:t> hoog is de veranderlijkheid van de </a:t>
                      </a:r>
                      <a:r>
                        <a:rPr lang="nl-NL" sz="950" u="sng" baseline="0" dirty="0"/>
                        <a:t>codelijsten</a:t>
                      </a:r>
                      <a:r>
                        <a:rPr lang="nl-NL" sz="950" baseline="0" dirty="0"/>
                        <a:t> van het RO én van het INSPIRE thema, hetzij vanuit EU hetzij vanuit NL.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aseline="0" dirty="0"/>
                        <a:t>Norm: 1x </a:t>
                      </a:r>
                      <a:r>
                        <a:rPr lang="nl-NL" sz="950" baseline="0" dirty="0" err="1"/>
                        <a:t>pmnd</a:t>
                      </a:r>
                      <a:r>
                        <a:rPr lang="nl-NL" sz="950" baseline="0" dirty="0"/>
                        <a:t> = hoog. 1x </a:t>
                      </a:r>
                      <a:r>
                        <a:rPr lang="nl-NL" sz="950" baseline="0" dirty="0" err="1"/>
                        <a:t>pkw</a:t>
                      </a:r>
                      <a:r>
                        <a:rPr lang="nl-NL" sz="950" baseline="0" dirty="0"/>
                        <a:t> = midden. Vanaf 1x </a:t>
                      </a:r>
                      <a:r>
                        <a:rPr lang="nl-NL" sz="950" baseline="0" dirty="0" err="1"/>
                        <a:t>pjr</a:t>
                      </a:r>
                      <a:r>
                        <a:rPr lang="nl-NL" sz="950" baseline="0" dirty="0"/>
                        <a:t> = laag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aseline="0" dirty="0"/>
                        <a:t>Opmerking: bij INSPIRE gaan de codelijsten uit de standaard vanwege de veranderlijkheid en het vereiste proces. 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Hoog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laag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Beide laag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Beide Laag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50" dirty="0"/>
                        <a:t>Is het RO een deel van een RO (deelverzameling)</a:t>
                      </a:r>
                      <a:r>
                        <a:rPr lang="nl-NL" sz="950" baseline="0" dirty="0"/>
                        <a:t> en welke optie is dan al geïmplementeerd voor het andere deel van het RO  (m.n. relevant voor booronderzoek)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Consistentie</a:t>
                      </a:r>
                      <a:endParaRPr lang="nl-NL" sz="9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Consistentie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nee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nee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50" dirty="0"/>
                        <a:t>Is het RO een prioriteit binnen de BRO? </a:t>
                      </a:r>
                      <a:r>
                        <a:rPr lang="nl-NL" sz="950" strike="noStrike" dirty="0"/>
                        <a:t>(planning</a:t>
                      </a:r>
                      <a:r>
                        <a:rPr lang="nl-NL" sz="950" strike="noStrike" baseline="0" dirty="0"/>
                        <a:t> en tranches)</a:t>
                      </a:r>
                      <a:endParaRPr lang="nl-NL" sz="950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Moet snel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We hebben de tijd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Wellicht vanwege uitfasering LGR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dirty="0"/>
                        <a:t>Wellicht vanwege uitfasering LGR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50" baseline="0" dirty="0"/>
                        <a:t>impact op stakeholders (aanlevering én gebruik) bij ontwikkeling en beheer van de standaard / het RO. Norm: </a:t>
                      </a:r>
                    </a:p>
                    <a:p>
                      <a:r>
                        <a:rPr lang="nl-NL" sz="950" baseline="0" dirty="0"/>
                        <a:t>Veel = combinatie van zowel publieke als private partijen, interbestuurlijk, kennisinstituten (diversiteit van stakeholders) en meer dan vijf data aanleverende partijen;  </a:t>
                      </a:r>
                    </a:p>
                    <a:p>
                      <a:r>
                        <a:rPr lang="nl-NL" sz="950" baseline="0" dirty="0"/>
                        <a:t>Weinig = een enkele categorie bronhouders en onder de vijf data aanleverende partijen </a:t>
                      </a:r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b="0" dirty="0"/>
                        <a:t>Veel en diverse bronhouders / afnemers / </a:t>
                      </a:r>
                      <a:r>
                        <a:rPr lang="nl-NL" sz="950" b="0" baseline="0" dirty="0"/>
                        <a:t>dataleveranciers</a:t>
                      </a:r>
                      <a:endParaRPr lang="nl-NL" sz="9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50" b="0" dirty="0"/>
                        <a:t>Weinig en homogene</a:t>
                      </a:r>
                      <a:r>
                        <a:rPr lang="nl-NL" sz="950" b="0" baseline="0" dirty="0"/>
                        <a:t> groep </a:t>
                      </a:r>
                      <a:r>
                        <a:rPr lang="nl-NL" sz="950" b="0" dirty="0"/>
                        <a:t>bronhouders / afnemers / </a:t>
                      </a:r>
                      <a:r>
                        <a:rPr lang="nl-NL" sz="950" b="0" baseline="0" dirty="0"/>
                        <a:t>dataleveranciers</a:t>
                      </a:r>
                      <a:endParaRPr lang="nl-NL" sz="950" b="0" dirty="0"/>
                    </a:p>
                    <a:p>
                      <a:endParaRPr lang="nl-NL" sz="9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veel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50" dirty="0"/>
                        <a:t>veel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048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Ministerie van BZK</a:t>
            </a:r>
            <a:endParaRPr lang="nl-NL" dirty="0"/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52859"/>
              </p:ext>
            </p:extLst>
          </p:nvPr>
        </p:nvGraphicFramePr>
        <p:xfrm>
          <a:off x="107504" y="627534"/>
          <a:ext cx="8928991" cy="371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9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5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5570">
                  <a:extLst>
                    <a:ext uri="{9D8B030D-6E8A-4147-A177-3AD203B41FA5}">
                      <a16:colId xmlns:a16="http://schemas.microsoft.com/office/drawing/2014/main" val="1466533265"/>
                    </a:ext>
                  </a:extLst>
                </a:gridCol>
                <a:gridCol w="1463155">
                  <a:extLst>
                    <a:ext uri="{9D8B030D-6E8A-4147-A177-3AD203B41FA5}">
                      <a16:colId xmlns:a16="http://schemas.microsoft.com/office/drawing/2014/main" val="1928976787"/>
                    </a:ext>
                  </a:extLst>
                </a:gridCol>
              </a:tblGrid>
              <a:tr h="1954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dirty="0"/>
                        <a:t>Criterium per registratieobject: voor keuze optie 1 of optie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Optie 1:</a:t>
                      </a:r>
                      <a:r>
                        <a:rPr lang="nl-NL" sz="900" baseline="0" dirty="0"/>
                        <a:t> </a:t>
                      </a:r>
                      <a:r>
                        <a:rPr lang="nl-NL" sz="900" baseline="0" dirty="0" err="1"/>
                        <a:t>mapping</a:t>
                      </a:r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Optie</a:t>
                      </a:r>
                      <a:r>
                        <a:rPr lang="nl-NL" sz="900" baseline="0" dirty="0"/>
                        <a:t> 2: in catalogus</a:t>
                      </a:r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GUF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GPD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00" dirty="0"/>
                        <a:t>Toepasbaarheid van de door INSPIRE </a:t>
                      </a:r>
                      <a:r>
                        <a:rPr lang="nl-NL" sz="900" baseline="0" dirty="0"/>
                        <a:t>geleverde standaard/attributen , hoe dicht ligt het bij het beoogde model NL / BRO; combi van mate van overlap en verschil. Norm: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900" baseline="0" dirty="0"/>
                        <a:t>Veel = veel overlap, veel verschil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900" baseline="0" dirty="0"/>
                        <a:t>Weinig = weinig overlap, weinig verschil</a:t>
                      </a:r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Veel verschil </a:t>
                      </a:r>
                    </a:p>
                    <a:p>
                      <a:endParaRPr lang="nl-NL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Weinig verschil </a:t>
                      </a:r>
                    </a:p>
                    <a:p>
                      <a:endParaRPr lang="nl-NL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b="1" dirty="0"/>
                        <a:t>Veel verschil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b="1" dirty="0"/>
                        <a:t>Veel verschil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00" dirty="0"/>
                        <a:t>Kwaliteit van het INSPIRE</a:t>
                      </a:r>
                      <a:r>
                        <a:rPr lang="nl-NL" sz="900" baseline="0" dirty="0"/>
                        <a:t> </a:t>
                      </a:r>
                      <a:r>
                        <a:rPr lang="nl-NL" sz="900" dirty="0"/>
                        <a:t>model zelf (dit is een expertopinie door data</a:t>
                      </a:r>
                      <a:r>
                        <a:rPr lang="nl-NL" sz="900" baseline="0" dirty="0"/>
                        <a:t> analist/modelleur)</a:t>
                      </a:r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Matig, slecht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(heel) goed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goed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Goed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00" dirty="0"/>
                        <a:t>Thema INSPIRE </a:t>
                      </a:r>
                      <a:r>
                        <a:rPr lang="nl-NL" sz="900" baseline="0" dirty="0"/>
                        <a:t>EU ‘staat tot ‘ thema RO NL (kan om verschillend detail niveau gaan)</a:t>
                      </a:r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strike="noStrike" dirty="0"/>
                        <a:t>niet 1:1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b="0" dirty="0"/>
                        <a:t>1:1</a:t>
                      </a:r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Niet 1:1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00" dirty="0"/>
                        <a:t>Uitwerking</a:t>
                      </a:r>
                      <a:r>
                        <a:rPr lang="nl-NL" sz="900" baseline="0" dirty="0"/>
                        <a:t> in </a:t>
                      </a:r>
                      <a:r>
                        <a:rPr lang="nl-NL" sz="900" baseline="0" dirty="0" err="1"/>
                        <a:t>webservices</a:t>
                      </a:r>
                      <a:r>
                        <a:rPr lang="nl-NL" sz="900" baseline="0" dirty="0"/>
                        <a:t>, omvang, complexiteit (</a:t>
                      </a:r>
                      <a:r>
                        <a:rPr lang="nl-NL" sz="900" b="1" baseline="0" dirty="0"/>
                        <a:t>ontwikkeling</a:t>
                      </a:r>
                      <a:r>
                        <a:rPr lang="nl-NL" sz="900" baseline="0" dirty="0"/>
                        <a:t>). Het gekozen u</a:t>
                      </a:r>
                      <a:r>
                        <a:rPr lang="nl-NL" sz="900" b="0" baseline="0" dirty="0">
                          <a:sym typeface="Wingdings" panose="05000000000000000000" pitchFamily="2" charset="2"/>
                        </a:rPr>
                        <a:t>itgangspunt is hierbij van belang: 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nl-NL" sz="900" b="0" baseline="0" dirty="0">
                          <a:sym typeface="Wingdings" panose="05000000000000000000" pitchFamily="2" charset="2"/>
                        </a:rPr>
                        <a:t>een geharmoniseerde </a:t>
                      </a:r>
                      <a:r>
                        <a:rPr lang="nl-NL" sz="900" b="0" baseline="0" dirty="0" err="1">
                          <a:sym typeface="Wingdings" panose="05000000000000000000" pitchFamily="2" charset="2"/>
                        </a:rPr>
                        <a:t>webservice</a:t>
                      </a:r>
                      <a:r>
                        <a:rPr lang="nl-NL" sz="900" b="0" baseline="0" dirty="0">
                          <a:sym typeface="Wingdings" panose="05000000000000000000" pitchFamily="2" charset="2"/>
                        </a:rPr>
                        <a:t> per INSPIRE thema of….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nl-NL" sz="900" b="0" baseline="0" dirty="0">
                          <a:sym typeface="Wingdings" panose="05000000000000000000" pitchFamily="2" charset="2"/>
                        </a:rPr>
                        <a:t>Een INSPIRE </a:t>
                      </a:r>
                      <a:r>
                        <a:rPr lang="nl-NL" sz="900" b="0" baseline="0" dirty="0" err="1">
                          <a:sym typeface="Wingdings" panose="05000000000000000000" pitchFamily="2" charset="2"/>
                        </a:rPr>
                        <a:t>webservice</a:t>
                      </a:r>
                      <a:r>
                        <a:rPr lang="nl-NL" sz="900" b="0" baseline="0" dirty="0">
                          <a:sym typeface="Wingdings" panose="05000000000000000000" pitchFamily="2" charset="2"/>
                        </a:rPr>
                        <a:t> per BRO RO.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nl-NL" sz="900" baseline="0" dirty="0">
                        <a:sym typeface="Wingdings" panose="05000000000000000000" pitchFamily="2" charset="2"/>
                      </a:endParaRPr>
                    </a:p>
                    <a:p>
                      <a:pPr marL="0" indent="0">
                        <a:buFont typeface="Wingdings"/>
                        <a:buNone/>
                      </a:pPr>
                      <a:r>
                        <a:rPr lang="nl-NL" sz="900" baseline="0" dirty="0">
                          <a:sym typeface="Wingdings" panose="05000000000000000000" pitchFamily="2" charset="2"/>
                        </a:rPr>
                        <a:t>Vraag: mag optie a binnen INSPIRE? Dat zou een versimpeling betekenen…? </a:t>
                      </a:r>
                      <a:r>
                        <a:rPr lang="nl-NL" sz="900" b="1" baseline="0" dirty="0">
                          <a:sym typeface="Wingdings" panose="05000000000000000000" pitchFamily="2" charset="2"/>
                        </a:rPr>
                        <a:t>Actie</a:t>
                      </a:r>
                      <a:r>
                        <a:rPr lang="nl-NL" sz="900" baseline="0" dirty="0">
                          <a:sym typeface="Wingdings" panose="05000000000000000000" pitchFamily="2" charset="2"/>
                        </a:rPr>
                        <a:t>: </a:t>
                      </a:r>
                      <a:r>
                        <a:rPr lang="nl-NL" sz="900" baseline="0" dirty="0" err="1">
                          <a:sym typeface="Wingdings" panose="05000000000000000000" pitchFamily="2" charset="2"/>
                        </a:rPr>
                        <a:t>Wideke</a:t>
                      </a:r>
                      <a:r>
                        <a:rPr lang="nl-NL" sz="900" baseline="0" dirty="0">
                          <a:sym typeface="Wingdings" panose="05000000000000000000" pitchFamily="2" charset="2"/>
                        </a:rPr>
                        <a:t> zoekt uit wat volgens INSPIRE kan, dit resultaat afstemmen met Erik van der Zee voor de BRO architectuur. Daarna dit criterium bijwerken. </a:t>
                      </a:r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Eenvoudig (tweemaal)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Complex (een)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eenvoudig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00" dirty="0"/>
                        <a:t>Eenvoudig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900" dirty="0"/>
                        <a:t>Uitwerking</a:t>
                      </a:r>
                      <a:r>
                        <a:rPr lang="nl-NL" sz="900" baseline="0" dirty="0"/>
                        <a:t> in </a:t>
                      </a:r>
                      <a:r>
                        <a:rPr lang="nl-NL" sz="900" baseline="0" dirty="0" err="1"/>
                        <a:t>webservices</a:t>
                      </a:r>
                      <a:r>
                        <a:rPr lang="nl-NL" sz="900" baseline="0" dirty="0"/>
                        <a:t>, omvang, complexiteit (</a:t>
                      </a:r>
                      <a:r>
                        <a:rPr lang="nl-NL" sz="900" b="1" baseline="0" dirty="0"/>
                        <a:t>beheer</a:t>
                      </a:r>
                      <a:r>
                        <a:rPr lang="nl-NL" sz="900" baseline="0" dirty="0"/>
                        <a:t>) </a:t>
                      </a:r>
                      <a:r>
                        <a:rPr lang="nl-NL" sz="900" baseline="0" dirty="0" err="1"/>
                        <a:t>i.g.v</a:t>
                      </a:r>
                      <a:r>
                        <a:rPr lang="nl-NL" sz="900" baseline="0" dirty="0"/>
                        <a:t>. vernieuwing datamodel (EU of NL). </a:t>
                      </a:r>
                    </a:p>
                    <a:p>
                      <a:r>
                        <a:rPr lang="nl-NL" sz="900" baseline="0" dirty="0">
                          <a:sym typeface="Wingdings" panose="05000000000000000000" pitchFamily="2" charset="2"/>
                        </a:rPr>
                        <a:t> Zie hierboven….</a:t>
                      </a:r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dirty="0"/>
                        <a:t>Complex (tweemaal)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dirty="0"/>
                        <a:t>Omvangrijk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dirty="0"/>
                        <a:t>Eenvoudig (een)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dirty="0"/>
                        <a:t>Complex(er) dan 1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dirty="0"/>
                        <a:t>Complex(er) dan 1 service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107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FCB53-689C-489C-A37A-DB37204EB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conclusie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7019F47-4452-4345-AB74-446B0F45E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Voor GUF een </a:t>
            </a:r>
            <a:r>
              <a:rPr lang="nl-NL" dirty="0" err="1"/>
              <a:t>mapping</a:t>
            </a:r>
            <a:r>
              <a:rPr lang="nl-NL" dirty="0"/>
              <a:t> en voor GPD nog nader te bepalen</a:t>
            </a:r>
          </a:p>
          <a:p>
            <a:pPr lvl="1"/>
            <a:r>
              <a:rPr lang="nl-NL" dirty="0"/>
              <a:t>Zwaarst wegen </a:t>
            </a:r>
          </a:p>
          <a:p>
            <a:pPr lvl="2"/>
            <a:r>
              <a:rPr lang="nl-NL" dirty="0"/>
              <a:t>Overlap met INSPIRE model, weinig overlap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60324CA-F378-45DC-8522-6C49D56CB0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49A5C9-4D66-4F67-A36D-CDDBE9E54E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Ministerie van BZK</a:t>
            </a:r>
            <a:endParaRPr lang="nl-NL" dirty="0"/>
          </a:p>
        </p:txBody>
      </p:sp>
      <p:sp>
        <p:nvSpPr>
          <p:cNvPr id="6" name="Tijdelijke aanduiding voor datum 5">
            <a:extLst>
              <a:ext uri="{FF2B5EF4-FFF2-40B4-BE49-F238E27FC236}">
                <a16:creationId xmlns:a16="http://schemas.microsoft.com/office/drawing/2014/main" id="{4920908A-8013-4CA4-A038-5F32D43846D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608013" eaLnBrk="0" hangingPunct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33844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RMA DOCSYS~XML" val="&lt;data author=&quot;{00000000-0000-0000-0000-000000000000}&quot; authorname=&quot;(onbekend)&quot; model=&quot;{00000001-0005-0000-0001-000000000013}&quot; profile=&quot;1Logo&quot; created=&quot;2010-10-28 12:31:02&quot; modified=&quot;2010-10-28 14:12:02&quot;&gt;&lt;presentatie template=&quot;C:\Program Files\Carma DocSys\1Logo\Modellen\Presentaties\ministerie.pot&quot; enabled=&quot;true&quot; reopen=&quot;true&quot; lcid=&quot;1043&quot; newdoc=&quot;true&quot; engine=&quot;DocSysEngine.MSPPT&quot;&gt;&lt;titel class=&quot;string&quot; value=&quot;&quot;/&gt;&lt;fldfooter class=&quot;string&quot; value=&quot;&quot;/&gt;&lt;subtitel class=&quot;string&quot; value=&quot;&quot;/&gt;&lt;datum class=&quot;string&quot; value=&quot;29 oktober 2010&quot;/&gt;&lt;kleur class=&quot;string&quot; value=&quot;&quot;/&gt;&lt;divisie class=&quot;string&quot; value=&quot;Ministerie&quot; id=&quot;1&quot;/&gt;&lt;PAPER/&gt;&lt;/presentatie&gt;&lt;/data&gt;&#10;"/>
</p:tagLst>
</file>

<file path=ppt/theme/theme1.xml><?xml version="1.0" encoding="utf-8"?>
<a:theme xmlns:a="http://schemas.openxmlformats.org/drawingml/2006/main" name="Presentatie_IenM">
  <a:themeElements>
    <a:clrScheme name="">
      <a:dk1>
        <a:srgbClr val="000000"/>
      </a:dk1>
      <a:lt1>
        <a:srgbClr val="FFFFFF"/>
      </a:lt1>
      <a:dk2>
        <a:srgbClr val="0E4A10"/>
      </a:dk2>
      <a:lt2>
        <a:srgbClr val="47145C"/>
      </a:lt2>
      <a:accent1>
        <a:srgbClr val="046F96"/>
      </a:accent1>
      <a:accent2>
        <a:srgbClr val="9ACCD4"/>
      </a:accent2>
      <a:accent3>
        <a:srgbClr val="FFFFFF"/>
      </a:accent3>
      <a:accent4>
        <a:srgbClr val="000000"/>
      </a:accent4>
      <a:accent5>
        <a:srgbClr val="AABBC9"/>
      </a:accent5>
      <a:accent6>
        <a:srgbClr val="8BB9C0"/>
      </a:accent6>
      <a:hlink>
        <a:srgbClr val="ED8FBB"/>
      </a:hlink>
      <a:folHlink>
        <a:srgbClr val="900079"/>
      </a:folHlink>
    </a:clrScheme>
    <a:fontScheme name="minister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inisterie 1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2">
        <a:dk1>
          <a:srgbClr val="000000"/>
        </a:dk1>
        <a:lt1>
          <a:srgbClr val="FFFFFF"/>
        </a:lt1>
        <a:dk2>
          <a:srgbClr val="3C1508"/>
        </a:dk2>
        <a:lt2>
          <a:srgbClr val="3C1508"/>
        </a:lt2>
        <a:accent1>
          <a:srgbClr val="FBD221"/>
        </a:accent1>
        <a:accent2>
          <a:srgbClr val="F9A529"/>
        </a:accent2>
        <a:accent3>
          <a:srgbClr val="FFFFFF"/>
        </a:accent3>
        <a:accent4>
          <a:srgbClr val="000000"/>
        </a:accent4>
        <a:accent5>
          <a:srgbClr val="FDE5AB"/>
        </a:accent5>
        <a:accent6>
          <a:srgbClr val="E29524"/>
        </a:accent6>
        <a:hlink>
          <a:srgbClr val="EE0026"/>
        </a:hlink>
        <a:folHlink>
          <a:srgbClr val="6065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3">
        <a:dk1>
          <a:srgbClr val="000000"/>
        </a:dk1>
        <a:lt1>
          <a:srgbClr val="FFFFFF"/>
        </a:lt1>
        <a:dk2>
          <a:srgbClr val="47145C"/>
        </a:dk2>
        <a:lt2>
          <a:srgbClr val="0E4A10"/>
        </a:lt2>
        <a:accent1>
          <a:srgbClr val="EE0026"/>
        </a:accent1>
        <a:accent2>
          <a:srgbClr val="D60044"/>
        </a:accent2>
        <a:accent3>
          <a:srgbClr val="FFFFFF"/>
        </a:accent3>
        <a:accent4>
          <a:srgbClr val="000000"/>
        </a:accent4>
        <a:accent5>
          <a:srgbClr val="F5AAAC"/>
        </a:accent5>
        <a:accent6>
          <a:srgbClr val="C2003D"/>
        </a:accent6>
        <a:hlink>
          <a:srgbClr val="ED8FBB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4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6ED9AD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AE9D3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Presentatie_IenM</Template>
  <TotalTime>6732</TotalTime>
  <Words>913</Words>
  <Application>Microsoft Office PowerPoint</Application>
  <PresentationFormat>On-screen Show (16:9)</PresentationFormat>
  <Paragraphs>136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Verdana</vt:lpstr>
      <vt:lpstr>Wingdings</vt:lpstr>
      <vt:lpstr>Presentatie_IenM</vt:lpstr>
      <vt:lpstr>PowerPoint Presentation</vt:lpstr>
      <vt:lpstr>PowerPoint Presentation</vt:lpstr>
      <vt:lpstr>PowerPoint Presentation</vt:lpstr>
      <vt:lpstr>PowerPoint Presentation</vt:lpstr>
      <vt:lpstr>conclusie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LHaeren</dc:creator>
  <cp:lastModifiedBy>Annita Vijverberg</cp:lastModifiedBy>
  <cp:revision>497</cp:revision>
  <cp:lastPrinted>2019-01-09T10:48:09Z</cp:lastPrinted>
  <dcterms:created xsi:type="dcterms:W3CDTF">2016-03-22T13:39:25Z</dcterms:created>
  <dcterms:modified xsi:type="dcterms:W3CDTF">2020-07-08T14:13:53Z</dcterms:modified>
</cp:coreProperties>
</file>